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charts/chartEx2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notesSlides/notesSlide18.xml" ContentType="application/vnd.openxmlformats-officedocument.presentationml.notesSlide+xml"/>
  <Override PartName="/ppt/charts/chartEx3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2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0" r:id="rId2"/>
    <p:sldId id="348" r:id="rId3"/>
    <p:sldId id="349" r:id="rId4"/>
    <p:sldId id="352" r:id="rId5"/>
    <p:sldId id="292" r:id="rId6"/>
    <p:sldId id="351" r:id="rId7"/>
    <p:sldId id="300" r:id="rId8"/>
    <p:sldId id="346" r:id="rId9"/>
    <p:sldId id="340" r:id="rId10"/>
    <p:sldId id="318" r:id="rId11"/>
    <p:sldId id="319" r:id="rId12"/>
    <p:sldId id="344" r:id="rId13"/>
    <p:sldId id="345" r:id="rId14"/>
    <p:sldId id="323" r:id="rId15"/>
    <p:sldId id="256" r:id="rId16"/>
    <p:sldId id="2191" r:id="rId17"/>
    <p:sldId id="2192" r:id="rId18"/>
    <p:sldId id="2198" r:id="rId19"/>
    <p:sldId id="2155" r:id="rId20"/>
    <p:sldId id="2194" r:id="rId21"/>
    <p:sldId id="2195" r:id="rId22"/>
    <p:sldId id="2196" r:id="rId23"/>
    <p:sldId id="2157" r:id="rId24"/>
    <p:sldId id="2197" r:id="rId25"/>
    <p:sldId id="219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D6A3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8" autoAdjust="0"/>
    <p:restoredTop sz="96355" autoAdjust="0"/>
  </p:normalViewPr>
  <p:slideViewPr>
    <p:cSldViewPr snapToGrid="0">
      <p:cViewPr varScale="1">
        <p:scale>
          <a:sx n="154" d="100"/>
          <a:sy n="154" d="100"/>
        </p:scale>
        <p:origin x="558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aldis\Desktop\Desktop_full\desk_new\MSBI\LU\MyFareShare\SKDS\excel\darbafails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C:\Users\aldis\Desktop\Desktop_full\desk_new\MSBI\LU\MyFareShare\SKDS\excel\darbafails.xlsx" TargetMode="External"/></Relationships>
</file>

<file path=ppt/charts/_rels/chartEx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file:///C:\Users\aldis\Desktop\Desktop_full\desk_new\MSBI\LU\MyFareShare\SKDS\excel\darbafail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GB" sz="1700" b="1" i="0" u="none" strike="noStrike" kern="1200" spc="0" baseline="0" dirty="0" err="1">
                <a:solidFill>
                  <a:sysClr val="windowText" lastClr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Cik</a:t>
            </a:r>
            <a:r>
              <a:rPr lang="en-GB" sz="1700" b="1" i="0" u="none" strike="noStrike" kern="1200" spc="0" baseline="0" dirty="0">
                <a:solidFill>
                  <a:sysClr val="windowText" lastClr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v-LV" sz="1700" b="1" i="0" u="none" strike="noStrike" kern="1200" spc="0" baseline="0" noProof="0" dirty="0">
                <a:solidFill>
                  <a:sysClr val="windowText" lastClr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svarīgi ir samazināt privātā transporta izmantošanu Jelgavas pilsētā 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0.138943182872767"/>
          <c:y val="0.37223006294969102"/>
          <c:w val="0.77268114488108286"/>
          <c:h val="0.4692656559817270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Augstākā izglītība</c:v>
                </c:pt>
              </c:strCache>
            </c:strRef>
          </c:tx>
          <c:spPr>
            <a:ln w="6032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Sheet1!$A$2:$A$3</c:f>
              <c:strCache>
                <c:ptCount val="2"/>
                <c:pt idx="0">
                  <c:v>Nav svarīgi</c:v>
                </c:pt>
                <c:pt idx="1">
                  <c:v>Svarīgi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0.48675034867503486</c:v>
                </c:pt>
                <c:pt idx="1">
                  <c:v>0.44351464435146443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921-4140-BC4B-F6C61185C5F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Vidējā izglītība</c:v>
                </c:pt>
              </c:strCache>
            </c:strRef>
          </c:tx>
          <c:spPr>
            <a:ln w="6032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Sheet1!$A$2:$A$3</c:f>
              <c:strCache>
                <c:ptCount val="2"/>
                <c:pt idx="0">
                  <c:v>Nav svarīgi</c:v>
                </c:pt>
                <c:pt idx="1">
                  <c:v>Svarīgi</c:v>
                </c:pt>
              </c:strCache>
            </c:strRef>
          </c:cat>
          <c:val>
            <c:numRef>
              <c:f>Sheet1!$C$2:$C$3</c:f>
              <c:numCache>
                <c:formatCode>0.0%</c:formatCode>
                <c:ptCount val="2"/>
                <c:pt idx="0">
                  <c:v>0.53591160220994472</c:v>
                </c:pt>
                <c:pt idx="1">
                  <c:v>0.35773480662983426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921-4140-BC4B-F6C61185C5F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Pamatizglītība</c:v>
                </c:pt>
              </c:strCache>
            </c:strRef>
          </c:tx>
          <c:spPr>
            <a:ln w="6350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7921-4140-BC4B-F6C61185C5F6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7921-4140-BC4B-F6C61185C5F6}"/>
              </c:ext>
            </c:extLst>
          </c:dPt>
          <c:cat>
            <c:strRef>
              <c:f>Sheet1!$A$2:$A$3</c:f>
              <c:strCache>
                <c:ptCount val="2"/>
                <c:pt idx="0">
                  <c:v>Nav svarīgi</c:v>
                </c:pt>
                <c:pt idx="1">
                  <c:v>Svarīgi</c:v>
                </c:pt>
              </c:strCache>
            </c:strRef>
          </c:cat>
          <c:val>
            <c:numRef>
              <c:f>Sheet1!$D$2:$D$3</c:f>
              <c:numCache>
                <c:formatCode>0.0%</c:formatCode>
                <c:ptCount val="2"/>
                <c:pt idx="0">
                  <c:v>0.6</c:v>
                </c:pt>
                <c:pt idx="1">
                  <c:v>0.18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921-4140-BC4B-F6C61185C5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15954720"/>
        <c:axId val="-2117710832"/>
      </c:lineChart>
      <c:catAx>
        <c:axId val="-2115954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lv-LV"/>
          </a:p>
        </c:txPr>
        <c:crossAx val="-2117710832"/>
        <c:crosses val="autoZero"/>
        <c:auto val="1"/>
        <c:lblAlgn val="ctr"/>
        <c:lblOffset val="100"/>
        <c:noMultiLvlLbl val="0"/>
      </c:catAx>
      <c:valAx>
        <c:axId val="-2117710832"/>
        <c:scaling>
          <c:orientation val="minMax"/>
          <c:max val="0.75000000000000011"/>
          <c:min val="0.15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  <c:crossAx val="-2115954720"/>
        <c:crosses val="autoZero"/>
        <c:crossBetween val="between"/>
        <c:majorUnit val="0.15000000000000002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0748959070882672"/>
          <c:y val="0.16916505510687138"/>
          <c:w val="0.67452165348128812"/>
          <c:h val="0.230207942996917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GB" sz="1600" b="1" i="0" u="none" strike="noStrike" kern="1200" spc="0" baseline="0">
              <a:solidFill>
                <a:sysClr val="windowText" lastClr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GB" sz="1700" b="1" i="0" u="none" strike="noStrike" kern="1200" spc="0" baseline="0" dirty="0" err="1" smtClean="0">
                <a:solidFill>
                  <a:sysClr val="windowText" lastClr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lv-LV" sz="1700" b="1" i="0" u="none" strike="noStrike" kern="1200" spc="0" baseline="0" noProof="0" dirty="0">
                <a:solidFill>
                  <a:sysClr val="windowText" lastClr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Cik svarīgi ir samazināt privātā transporta izmantošanu Jelgavas pilsētā ?</a:t>
            </a:r>
          </a:p>
        </c:rich>
      </c:tx>
      <c:layout>
        <c:manualLayout>
          <c:xMode val="edge"/>
          <c:yMode val="edge"/>
          <c:x val="0.13783711344923699"/>
          <c:y val="1.19331742243436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GB" sz="1700" b="1" i="0" u="none" strike="noStrike" kern="1200" spc="0" baseline="0" dirty="0" err="1" smtClean="0">
              <a:solidFill>
                <a:sysClr val="windowText" lastClr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0.14513978093958699"/>
          <c:y val="0.202543570419218"/>
          <c:w val="0.80919811860379198"/>
          <c:h val="0.5173506370607402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Nav svarīgi</c:v>
                </c:pt>
              </c:strCache>
            </c:strRef>
          </c:tx>
          <c:spPr>
            <a:ln w="3492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Sheet1!$A$2:$A$20</c:f>
              <c:strCache>
                <c:ptCount val="19"/>
                <c:pt idx="0">
                  <c:v>0 – 30</c:v>
                </c:pt>
                <c:pt idx="1">
                  <c:v>31 – 60</c:v>
                </c:pt>
                <c:pt idx="2">
                  <c:v>91 – 120</c:v>
                </c:pt>
                <c:pt idx="3">
                  <c:v>121 – 150</c:v>
                </c:pt>
                <c:pt idx="4">
                  <c:v>151 – 180</c:v>
                </c:pt>
                <c:pt idx="5">
                  <c:v>181 – 210</c:v>
                </c:pt>
                <c:pt idx="6">
                  <c:v>211 – 230</c:v>
                </c:pt>
                <c:pt idx="7">
                  <c:v>231 – 260</c:v>
                </c:pt>
                <c:pt idx="8">
                  <c:v>261 – 300</c:v>
                </c:pt>
                <c:pt idx="9">
                  <c:v>301 – 350</c:v>
                </c:pt>
                <c:pt idx="10">
                  <c:v>351 – 400</c:v>
                </c:pt>
                <c:pt idx="11">
                  <c:v>401 - 500</c:v>
                </c:pt>
                <c:pt idx="12">
                  <c:v>501 – 600</c:v>
                </c:pt>
                <c:pt idx="13">
                  <c:v>601 – 700</c:v>
                </c:pt>
                <c:pt idx="14">
                  <c:v>701 – 850</c:v>
                </c:pt>
                <c:pt idx="15">
                  <c:v>851 – 1000</c:v>
                </c:pt>
                <c:pt idx="16">
                  <c:v>1001 - 1200</c:v>
                </c:pt>
                <c:pt idx="17">
                  <c:v>1201 - 1400</c:v>
                </c:pt>
                <c:pt idx="18">
                  <c:v>&gt; 1400 EUR</c:v>
                </c:pt>
              </c:strCache>
            </c:strRef>
          </c:cat>
          <c:val>
            <c:numRef>
              <c:f>Sheet1!$B$2:$B$20</c:f>
              <c:numCache>
                <c:formatCode>0.0%</c:formatCode>
                <c:ptCount val="19"/>
                <c:pt idx="0">
                  <c:v>3.3898305084745762E-3</c:v>
                </c:pt>
                <c:pt idx="1">
                  <c:v>5.084745762711864E-3</c:v>
                </c:pt>
                <c:pt idx="2">
                  <c:v>8.4745762711864406E-3</c:v>
                </c:pt>
                <c:pt idx="3">
                  <c:v>1.5254237288135592E-2</c:v>
                </c:pt>
                <c:pt idx="4">
                  <c:v>1.6949152542372881E-2</c:v>
                </c:pt>
                <c:pt idx="5">
                  <c:v>4.2372881355932202E-2</c:v>
                </c:pt>
                <c:pt idx="6">
                  <c:v>4.576271186440678E-2</c:v>
                </c:pt>
                <c:pt idx="7">
                  <c:v>6.6101694915254236E-2</c:v>
                </c:pt>
                <c:pt idx="8">
                  <c:v>0.12372881355932203</c:v>
                </c:pt>
                <c:pt idx="9">
                  <c:v>0.18135593220338983</c:v>
                </c:pt>
                <c:pt idx="10">
                  <c:v>0.26610169491525426</c:v>
                </c:pt>
                <c:pt idx="11">
                  <c:v>0.47118644067796611</c:v>
                </c:pt>
                <c:pt idx="12">
                  <c:v>0.55084745762711862</c:v>
                </c:pt>
                <c:pt idx="13">
                  <c:v>0.6457627118644067</c:v>
                </c:pt>
                <c:pt idx="14">
                  <c:v>0.73220338983050837</c:v>
                </c:pt>
                <c:pt idx="15">
                  <c:v>0.88474576271186434</c:v>
                </c:pt>
                <c:pt idx="16">
                  <c:v>0.92711864406779654</c:v>
                </c:pt>
                <c:pt idx="17">
                  <c:v>0.93050847457627106</c:v>
                </c:pt>
                <c:pt idx="18">
                  <c:v>0.99999999999999989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60B-468B-92A3-1E05081805C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Svarīgi</c:v>
                </c:pt>
              </c:strCache>
            </c:strRef>
          </c:tx>
          <c:spPr>
            <a:ln w="3492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strRef>
              <c:f>Sheet1!$A$2:$A$20</c:f>
              <c:strCache>
                <c:ptCount val="19"/>
                <c:pt idx="0">
                  <c:v>0 – 30</c:v>
                </c:pt>
                <c:pt idx="1">
                  <c:v>31 – 60</c:v>
                </c:pt>
                <c:pt idx="2">
                  <c:v>91 – 120</c:v>
                </c:pt>
                <c:pt idx="3">
                  <c:v>121 – 150</c:v>
                </c:pt>
                <c:pt idx="4">
                  <c:v>151 – 180</c:v>
                </c:pt>
                <c:pt idx="5">
                  <c:v>181 – 210</c:v>
                </c:pt>
                <c:pt idx="6">
                  <c:v>211 – 230</c:v>
                </c:pt>
                <c:pt idx="7">
                  <c:v>231 – 260</c:v>
                </c:pt>
                <c:pt idx="8">
                  <c:v>261 – 300</c:v>
                </c:pt>
                <c:pt idx="9">
                  <c:v>301 – 350</c:v>
                </c:pt>
                <c:pt idx="10">
                  <c:v>351 – 400</c:v>
                </c:pt>
                <c:pt idx="11">
                  <c:v>401 - 500</c:v>
                </c:pt>
                <c:pt idx="12">
                  <c:v>501 – 600</c:v>
                </c:pt>
                <c:pt idx="13">
                  <c:v>601 – 700</c:v>
                </c:pt>
                <c:pt idx="14">
                  <c:v>701 – 850</c:v>
                </c:pt>
                <c:pt idx="15">
                  <c:v>851 – 1000</c:v>
                </c:pt>
                <c:pt idx="16">
                  <c:v>1001 - 1200</c:v>
                </c:pt>
                <c:pt idx="17">
                  <c:v>1201 - 1400</c:v>
                </c:pt>
                <c:pt idx="18">
                  <c:v>&gt; 1400 EUR</c:v>
                </c:pt>
              </c:strCache>
            </c:strRef>
          </c:cat>
          <c:val>
            <c:numRef>
              <c:f>Sheet1!$C$2:$C$20</c:f>
              <c:numCache>
                <c:formatCode>0.0%</c:formatCode>
                <c:ptCount val="19"/>
                <c:pt idx="0">
                  <c:v>0</c:v>
                </c:pt>
                <c:pt idx="1">
                  <c:v>2.1505376344086021E-3</c:v>
                </c:pt>
                <c:pt idx="2">
                  <c:v>8.6021505376344086E-3</c:v>
                </c:pt>
                <c:pt idx="3">
                  <c:v>1.2903225806451613E-2</c:v>
                </c:pt>
                <c:pt idx="4">
                  <c:v>1.2903225806451613E-2</c:v>
                </c:pt>
                <c:pt idx="5">
                  <c:v>3.870967741935484E-2</c:v>
                </c:pt>
                <c:pt idx="6">
                  <c:v>4.0860215053763443E-2</c:v>
                </c:pt>
                <c:pt idx="7">
                  <c:v>5.8064516129032261E-2</c:v>
                </c:pt>
                <c:pt idx="8">
                  <c:v>0.11612903225806452</c:v>
                </c:pt>
                <c:pt idx="9">
                  <c:v>0.15483870967741936</c:v>
                </c:pt>
                <c:pt idx="10">
                  <c:v>0.2817204301075269</c:v>
                </c:pt>
                <c:pt idx="11">
                  <c:v>0.47526881720430109</c:v>
                </c:pt>
                <c:pt idx="12">
                  <c:v>0.59784946236559144</c:v>
                </c:pt>
                <c:pt idx="13">
                  <c:v>0.6967741935483871</c:v>
                </c:pt>
                <c:pt idx="14">
                  <c:v>0.79139784946236558</c:v>
                </c:pt>
                <c:pt idx="15">
                  <c:v>0.90107526881720434</c:v>
                </c:pt>
                <c:pt idx="16">
                  <c:v>0.94623655913978499</c:v>
                </c:pt>
                <c:pt idx="17">
                  <c:v>0.95913978494623664</c:v>
                </c:pt>
                <c:pt idx="18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60B-468B-92A3-1E05081805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065900976"/>
        <c:axId val="-2066295536"/>
      </c:lineChart>
      <c:catAx>
        <c:axId val="-2065900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lv-LV"/>
          </a:p>
        </c:txPr>
        <c:crossAx val="-2066295536"/>
        <c:crosses val="autoZero"/>
        <c:auto val="1"/>
        <c:lblAlgn val="ctr"/>
        <c:lblOffset val="100"/>
        <c:noMultiLvlLbl val="0"/>
      </c:catAx>
      <c:valAx>
        <c:axId val="-2066295536"/>
        <c:scaling>
          <c:orientation val="minMax"/>
          <c:max val="1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  <c:crossAx val="-2065900976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7917930346047786"/>
          <c:y val="0.2566257945824334"/>
          <c:w val="0.412520306070085"/>
          <c:h val="0.234150176335357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ysClr val="windowText" lastClr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 dir="row">'Vai Jūs ikdienā izmantojat Jelg'!$A$2:$A$6</cx:f>
        <cx:lvl ptCount="5">
          <cx:pt idx="0">Nekad / gandrīz nekad</cx:pt>
          <cx:pt idx="1">Ļoti reti</cx:pt>
          <cx:pt idx="2">Dažreiz</cx:pt>
          <cx:pt idx="3">Jā, regulāri</cx:pt>
          <cx:pt idx="4">Grūti pateikt</cx:pt>
        </cx:lvl>
      </cx:strDim>
      <cx:numDim type="size">
        <cx:f dir="row">'Vai Jūs ikdienā izmantojat Jelg'!$B$2:$B$6</cx:f>
        <cx:lvl ptCount="5" formatCode="General">
          <cx:pt idx="0">0.53959999999999997</cx:pt>
          <cx:pt idx="1">0.2099</cx:pt>
          <cx:pt idx="2">0.13919999999999999</cx:pt>
          <cx:pt idx="3">0.1066</cx:pt>
          <cx:pt idx="4">0.0012999999999999999</cx:pt>
        </cx:lvl>
      </cx:numDim>
    </cx:data>
  </cx:chartData>
  <cx:chart>
    <cx:title pos="t" align="ctr" overlay="0">
      <cx:tx>
        <cx:rich>
          <a:bodyPr rot="0" spcFirstLastPara="1" vertOverflow="ellipsis" vert="horz" wrap="square" lIns="38100" tIns="19050" rIns="38100" bIns="19050" anchor="ctr" anchorCtr="1" compatLnSpc="0"/>
          <a:lstStyle/>
          <a:p>
            <a:pPr algn="ctr" rtl="0">
              <a:defRPr sz="14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kumimoji="0" lang="lv-LV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Vai Jūs ikdienā izmantojat Jelgavas pilsētas sabiedrisko transportu?</a:t>
            </a:r>
            <a:endParaRPr lang="en-GB" sz="20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cx:rich>
      </cx:tx>
    </cx:title>
    <cx:plotArea>
      <cx:plotAreaRegion>
        <cx:series layoutId="treemap" uniqueId="{E563E58B-66BF-4DA0-BCBD-62DDA4A8C59F}">
          <cx:dataLabels>
            <cx:numFmt formatCode="0%" sourceLinked="0"/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2000" b="1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 sz="2000" b="1" i="0" u="none" strike="noStrike" kern="1200" baseline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cx:txPr>
            <cx:visibility seriesName="0" categoryName="1" value="1"/>
            <cx:separator>, </cx:separator>
            <cx:dataLabel idx="0">
              <cx:numFmt formatCode="0%" sourceLinked="0"/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3200"/>
                  </a:pPr>
                  <a:r>
                    <a:rPr lang="en-US" sz="3200" b="1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Nekad / gandrīz nekad, 54%</a:t>
                  </a:r>
                </a:p>
              </cx:txPr>
              <cx:visibility seriesName="0" categoryName="1" value="1"/>
              <cx:separator>, </cx:separator>
            </cx:dataLabel>
            <cx:dataLabel idx="1">
              <cx:numFmt formatCode="0%" sourceLinked="0"/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2400"/>
                  </a:pPr>
                  <a:r>
                    <a:rPr lang="en-US" sz="2400" b="1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Ļoti reti, 21%</a:t>
                  </a:r>
                </a:p>
              </cx:txPr>
              <cx:visibility seriesName="0" categoryName="1" value="1"/>
              <cx:separator>, </cx:separator>
            </cx:dataLabel>
            <cx:dataLabel idx="2">
              <cx:numFmt formatCode="0%" sourceLinked="0"/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2000"/>
                  </a:pPr>
                  <a:r>
                    <a:rPr lang="en-US" sz="2000" b="1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Dažreiz, 14%</a:t>
                  </a:r>
                </a:p>
              </cx:txPr>
              <cx:visibility seriesName="0" categoryName="1" value="1"/>
              <cx:separator>, </cx:separator>
            </cx:dataLabel>
            <cx:dataLabel idx="3">
              <cx:numFmt formatCode="0%" sourceLinked="0"/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2000"/>
                  </a:pPr>
                  <a:r>
                    <a:rPr lang="en-US" sz="2000" b="1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Jā, regulāri, 11%</a:t>
                  </a:r>
                </a:p>
              </cx:txPr>
              <cx:visibility seriesName="0" categoryName="1" value="1"/>
              <cx:separator>, </cx:separator>
            </cx:dataLabel>
          </cx:dataLabels>
          <cx:dataId val="0"/>
          <cx:layoutPr/>
        </cx:series>
      </cx:plotAreaRegion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 dir="row">'kas motivetus'!$A$2:$A$12</cx:f>
        <cx:lvl ptCount="11">
          <cx:pt idx="0">Auto stāvvietu cenu pieaugums</cx:pt>
          <cx:pt idx="1">Jauns un ērts sabiedriskais transports</cx:pt>
          <cx:pt idx="2">Rūpes par vidi</cx:pt>
          <cx:pt idx="3">Cits iemesls</cx:pt>
          <cx:pt idx="4">Mazāks ceļā pavadītais laiks nekā ar citiem pārvietošanās veidiem</cx:pt>
          <cx:pt idx="5">Grūti pateikt / nav atbildes</cx:pt>
          <cx:pt idx="6">Atlaides biļetēm</cx:pt>
          <cx:pt idx="7">Degvielas cenu pieaugums</cx:pt>
          <cx:pt idx="8">Uzlaboti sabiedriskā transporta maršruti</cx:pt>
          <cx:pt idx="9">Bezmaksas braucieni</cx:pt>
          <cx:pt idx="10">Nekas nemotivētu</cx:pt>
        </cx:lvl>
      </cx:strDim>
      <cx:numDim type="size">
        <cx:f dir="row">'kas motivetus'!$B$2:$B$12</cx:f>
        <cx:lvl ptCount="11" formatCode="General">
          <cx:pt idx="0">0.021100000000000001</cx:pt>
          <cx:pt idx="1">0.023800000000000002</cx:pt>
          <cx:pt idx="2">0.033000000000000002</cx:pt>
          <cx:pt idx="3">0.0373</cx:pt>
          <cx:pt idx="4">0.042700000000000002</cx:pt>
          <cx:pt idx="5">0.051900000000000002</cx:pt>
          <cx:pt idx="6">0.084900000000000003</cx:pt>
          <cx:pt idx="7">0.087599999999999997</cx:pt>
          <cx:pt idx="8">0.12870000000000001</cx:pt>
          <cx:pt idx="9">0.1525</cx:pt>
          <cx:pt idx="10">0.33639999999999998</cx:pt>
        </cx:lvl>
      </cx:numDim>
    </cx:data>
  </cx:chartData>
  <cx:chart>
    <cx:title pos="t" align="ctr" overlay="0">
      <cx:tx>
        <cx:rich>
          <a:bodyPr rot="0" spcFirstLastPara="1" vertOverflow="ellipsis" vert="horz" wrap="square" lIns="38100" tIns="19050" rIns="38100" bIns="19050" anchor="ctr" anchorCtr="1" compatLnSpc="0"/>
          <a:lstStyle/>
          <a:p>
            <a:pPr algn="ctr" rtl="0">
              <a:defRPr sz="2000" b="1" i="0" u="none" strike="noStrike" kern="1200" spc="0" baseline="0">
                <a:solidFill>
                  <a:srgbClr val="000000"/>
                </a:solidFill>
                <a:latin typeface="Montserrat" pitchFamily="2" charset="77"/>
                <a:ea typeface="+mn-ea"/>
                <a:cs typeface="+mn-cs"/>
              </a:defRPr>
            </a:pPr>
            <a: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Kas Jūs motivētu sākt izmantot vai izmantot vairāk Jelgavas pilsētas sabiedriskā transporta pakalpojumus? </a:t>
            </a:r>
            <a:endParaRPr lang="en-US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cx:rich>
      </cx:tx>
    </cx:title>
    <cx:plotArea>
      <cx:plotAreaRegion>
        <cx:series layoutId="treemap" uniqueId="{836440E5-99EC-4EB8-A8A4-777FFA811FC7}">
          <cx:tx>
            <cx:txData>
              <cx:f>'kas motivetus'!$B$1</cx:f>
              <cx:v>%GT Count of Atbilde</cx:v>
            </cx:txData>
          </cx:tx>
          <cx:dataLabels>
            <cx:numFmt formatCode="0%" sourceLinked="0"/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800" b="1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 sz="1800" b="1" i="0" u="none" strike="noStrike" kern="1200" baseline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cx:txPr>
            <cx:visibility seriesName="0" categoryName="1" value="1"/>
            <cx:separator>, </cx:separator>
            <cx:dataLabel idx="0">
              <cx:numFmt formatCode="0%" sourceLinked="0"/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200"/>
                  </a:pPr>
                  <a:r>
                    <a:rPr lang="en-US" sz="1200" b="1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Auto stāvvietu cenu pieaugums, 2%</a:t>
                  </a:r>
                </a:p>
              </cx:txPr>
              <cx:visibility seriesName="0" categoryName="1" value="1"/>
              <cx:separator>, </cx:separator>
            </cx:dataLabel>
            <cx:dataLabel idx="1">
              <cx:numFmt formatCode="0%" sourceLinked="0"/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200"/>
                  </a:pPr>
                  <a:r>
                    <a:rPr lang="en-US" sz="1200" b="1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Jauns un ērts sabiedriskais transports, 2%</a:t>
                  </a:r>
                </a:p>
              </cx:txPr>
              <cx:visibility seriesName="0" categoryName="1" value="1"/>
              <cx:separator>, </cx:separator>
            </cx:dataLabel>
            <cx:dataLabel idx="2">
              <cx:numFmt formatCode="0%" sourceLinked="0"/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200" u="sng"/>
                  </a:pPr>
                  <a:r>
                    <a:rPr lang="en-US" sz="1200" b="1" i="0" u="sng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Rūpes par vidi, 3%</a:t>
                  </a:r>
                </a:p>
              </cx:txPr>
              <cx:visibility seriesName="0" categoryName="1" value="1"/>
              <cx:separator>, </cx:separator>
            </cx:dataLabel>
            <cx:dataLabel idx="4">
              <cx:numFmt formatCode="0%" sourceLinked="0"/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200"/>
                  </a:pPr>
                  <a:r>
                    <a:rPr lang="en-US" sz="1200" b="1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Mazāks ceļā pavadītais laiks nekā ar citiem pārvietošanās veidiem, 4%</a:t>
                  </a:r>
                </a:p>
              </cx:txPr>
              <cx:visibility seriesName="0" categoryName="1" value="1"/>
              <cx:separator>, </cx:separator>
            </cx:dataLabel>
            <cx:dataLabel idx="5">
              <cx:numFmt formatCode="0%" sourceLinked="0"/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200"/>
                  </a:pPr>
                  <a:r>
                    <a:rPr lang="en-US" sz="1200" b="1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Grūti pateikt / nav atbildes, 5%</a:t>
                  </a:r>
                </a:p>
              </cx:txPr>
              <cx:visibility seriesName="0" categoryName="1" value="1"/>
              <cx:separator>, </cx:separator>
            </cx:dataLabel>
            <cx:dataLabel idx="10">
              <cx:numFmt formatCode="0%" sourceLinked="0"/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3200"/>
                  </a:pPr>
                  <a:r>
                    <a:rPr lang="en-US" sz="3200" b="1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Nekas nemotivētu, 34%</a:t>
                  </a:r>
                </a:p>
              </cx:txPr>
              <cx:visibility seriesName="0" categoryName="1" value="1"/>
              <cx:separator>, </cx:separator>
            </cx:dataLabel>
          </cx:dataLabels>
          <cx:dataId val="0"/>
          <cx:layoutPr/>
        </cx:series>
      </cx:plotAreaRegion>
    </cx:plotArea>
  </cx:chart>
</cx:chartSpace>
</file>

<file path=ppt/charts/chartEx3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 dir="row">'Kas jūs attur no sabiedriskā tr'!$A$2:$A$9</cx:f>
        <cx:lvl ptCount="8">
          <cx:pt idx="0">Grūti pateikt / nav atbildes</cx:pt>
          <cx:pt idx="1">Nav pieejams sabiedriskais transports vajadzīgajā maršrutā</cx:pt>
          <cx:pt idx="2">Sabiedriskā transporta pieturu pārklājums neatbilst vajadzībām</cx:pt>
          <cx:pt idx="3">Izmaksas – citos veidos pārvietoties ir lētāk</cx:pt>
          <cx:pt idx="4">Nav piemērots sabiedriskā transporta laika grafiks vajadzīgajā maršrutā</cx:pt>
          <cx:pt idx="5">Cits iemesls</cx:pt>
          <cx:pt idx="6">Personīgā komforta prasības</cx:pt>
          <cx:pt idx="7">Laika ekonomija – pārvietojoties citos veidos var ātrāk nonākt līdz galamērķiem</cx:pt>
        </cx:lvl>
      </cx:strDim>
      <cx:numDim type="size">
        <cx:f dir="row">'Kas jūs attur no sabiedriskā tr'!$B$2:$B$9</cx:f>
        <cx:lvl ptCount="8" formatCode="General">
          <cx:pt idx="0">0.0085000000000000006</cx:pt>
          <cx:pt idx="1">0.055300000000000002</cx:pt>
          <cx:pt idx="2">0.063299999999999995</cx:pt>
          <cx:pt idx="3">0.085099999999999995</cx:pt>
          <cx:pt idx="4">0.109</cx:pt>
          <cx:pt idx="5">0.15479999999999999</cx:pt>
          <cx:pt idx="6">0.24790000000000001</cx:pt>
          <cx:pt idx="7">0.27610000000000001</cx:pt>
        </cx:lvl>
      </cx:numDim>
    </cx:data>
  </cx:chartData>
  <cx:chart>
    <cx:title pos="t" align="ctr" overlay="0">
      <cx:tx>
        <cx:rich>
          <a:bodyPr rot="0" spcFirstLastPara="1" vertOverflow="ellipsis" vert="horz" wrap="square" lIns="38100" tIns="19050" rIns="38100" bIns="19050" anchor="ctr" anchorCtr="1" compatLnSpc="0"/>
          <a:lstStyle/>
          <a:p>
            <a:pPr algn="ctr" rtl="0">
              <a:defRPr sz="14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kumimoji="0" lang="lv-LV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Kas Jūs attur no sabiedriskā transporta izmantošanas vai biežākas izmantošanas?</a:t>
            </a:r>
            <a:endParaRPr lang="en-GB" sz="1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cx:rich>
      </cx:tx>
    </cx:title>
    <cx:plotArea>
      <cx:plotAreaRegion>
        <cx:series layoutId="treemap" uniqueId="{9EE59D63-8A23-43F2-AE8B-702DC6933F9F}">
          <cx:dataLabels>
            <cx:numFmt formatCode="0%" sourceLinked="0"/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600" b="1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 sz="1600" b="1" i="0" u="none" strike="noStrike" kern="1200" baseline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cx:txPr>
            <cx:visibility seriesName="0" categoryName="1" value="1"/>
            <cx:separator>, </cx:separator>
            <cx:dataLabel idx="0">
              <cx:numFmt formatCode="0%" sourceLinked="0"/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200"/>
                  </a:pPr>
                  <a:r>
                    <a:rPr lang="en-US" sz="1200" b="1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Grūti pateikt / nav atbildes, 1%</a:t>
                  </a:r>
                </a:p>
              </cx:txPr>
              <cx:visibility seriesName="0" categoryName="1" value="1"/>
              <cx:separator>, </cx:separator>
            </cx:dataLabel>
            <cx:dataLabel idx="1">
              <cx:numFmt formatCode="0%" sourceLinked="0"/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400"/>
                  </a:pPr>
                  <a:r>
                    <a:rPr lang="en-US" sz="1400" b="1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Nav pieejams sabiedriskais transports vajadzīgajā maršrutā, 6%</a:t>
                  </a:r>
                </a:p>
              </cx:txPr>
              <cx:visibility seriesName="0" categoryName="1" value="1"/>
              <cx:separator>, </cx:separator>
            </cx:dataLabel>
            <cx:dataLabel idx="2">
              <cx:numFmt formatCode="0%" sourceLinked="0"/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400"/>
                  </a:pPr>
                  <a:r>
                    <a:rPr lang="en-US" sz="1400" b="1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Sabiedriskā transporta pieturu pārklājums neatbilst vajadzībām, 6%</a:t>
                  </a:r>
                </a:p>
              </cx:txPr>
              <cx:visibility seriesName="0" categoryName="1" value="1"/>
              <cx:separator>, </cx:separator>
            </cx:dataLabel>
            <cx:dataLabel idx="4">
              <cx:numFmt formatCode="0%" sourceLinked="0"/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2000" b="1"/>
                  </a:pPr>
                  <a:r>
                    <a:rPr lang="en-US" sz="2000" b="1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Nav piemērots sabiedriskā transporta laika grafiks vajadzīgajā maršrutā, 11%</a:t>
                  </a:r>
                </a:p>
              </cx:txPr>
              <cx:visibility seriesName="0" categoryName="1" value="1"/>
              <cx:separator>, </cx:separator>
            </cx:dataLabel>
            <cx:dataLabel idx="5">
              <cx:numFmt formatCode="0%" sourceLinked="0"/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800"/>
                  </a:pPr>
                  <a:r>
                    <a:rPr lang="en-US" sz="1800" b="0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Cits iemesls, 15%</a:t>
                  </a:r>
                </a:p>
              </cx:txPr>
              <cx:visibility seriesName="0" categoryName="1" value="1"/>
              <cx:separator>, </cx:separator>
            </cx:dataLabel>
            <cx:dataLabel idx="6">
              <cx:numFmt formatCode="0%" sourceLinked="0"/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3000"/>
                  </a:pPr>
                  <a:r>
                    <a:rPr lang="en-US" sz="3000" b="0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Personīgā komforta prasības, 25%</a:t>
                  </a:r>
                </a:p>
              </cx:txPr>
              <cx:visibility seriesName="0" categoryName="1" value="1"/>
              <cx:separator>, </cx:separator>
            </cx:dataLabel>
            <cx:dataLabel idx="7">
              <cx:numFmt formatCode="0%" sourceLinked="0"/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240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defRPr>
                  </a:pPr>
                  <a:r>
                    <a:rPr lang="en-US" sz="2400" b="0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Laika ekonomija – pārvietojoties citos veidos var ātrāk nonākt līdz galamērķiem, 28%</a:t>
                  </a:r>
                </a:p>
              </cx:txPr>
              <cx:visibility seriesName="0" categoryName="1" value="1"/>
              <cx:separator>, </cx:separator>
            </cx:dataLabel>
          </cx:dataLabels>
          <cx:dataId val="0"/>
          <cx:layoutPr/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E51E13-6813-D64D-AFED-D38D22205096}" type="doc">
      <dgm:prSet loTypeId="urn:microsoft.com/office/officeart/2005/8/layout/cycle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8BAB8ED-2D66-6F4A-9434-017BB4967748}">
      <dgm:prSet phldrT="[Text]"/>
      <dgm:spPr/>
      <dgm:t>
        <a:bodyPr/>
        <a:lstStyle/>
        <a:p>
          <a:r>
            <a:rPr lang="lv-LV" noProof="0" dirty="0"/>
            <a:t>EU klimata mērķi</a:t>
          </a:r>
          <a:endParaRPr lang="en-GB" dirty="0"/>
        </a:p>
      </dgm:t>
    </dgm:pt>
    <dgm:pt modelId="{5E77577A-C583-DD4A-A6C9-D51251DCBCD8}" type="parTrans" cxnId="{0E915409-9403-684F-A9D6-08BC8663B09B}">
      <dgm:prSet/>
      <dgm:spPr/>
      <dgm:t>
        <a:bodyPr/>
        <a:lstStyle/>
        <a:p>
          <a:endParaRPr lang="en-GB"/>
        </a:p>
      </dgm:t>
    </dgm:pt>
    <dgm:pt modelId="{3F9A5716-BCC9-E34E-BABC-40B1B536E3E9}" type="sibTrans" cxnId="{0E915409-9403-684F-A9D6-08BC8663B09B}">
      <dgm:prSet/>
      <dgm:spPr/>
      <dgm:t>
        <a:bodyPr/>
        <a:lstStyle/>
        <a:p>
          <a:endParaRPr lang="en-GB"/>
        </a:p>
      </dgm:t>
    </dgm:pt>
    <dgm:pt modelId="{3F801AAE-9A04-0A42-B0A8-E851A10E10DD}">
      <dgm:prSet phldrT="[Text]"/>
      <dgm:spPr/>
      <dgm:t>
        <a:bodyPr/>
        <a:lstStyle/>
        <a:p>
          <a:r>
            <a:rPr lang="lv-LV" noProof="0" dirty="0"/>
            <a:t>LV klimata mērķi</a:t>
          </a:r>
        </a:p>
      </dgm:t>
    </dgm:pt>
    <dgm:pt modelId="{D14CC2E8-38C8-1442-918F-B3C0E35304FE}" type="parTrans" cxnId="{4CFC6DA2-195C-1543-92CF-A7D8E2B4DAD2}">
      <dgm:prSet/>
      <dgm:spPr/>
      <dgm:t>
        <a:bodyPr/>
        <a:lstStyle/>
        <a:p>
          <a:endParaRPr lang="en-GB"/>
        </a:p>
      </dgm:t>
    </dgm:pt>
    <dgm:pt modelId="{73495135-1203-7E42-B4E1-F17459802831}" type="sibTrans" cxnId="{4CFC6DA2-195C-1543-92CF-A7D8E2B4DAD2}">
      <dgm:prSet/>
      <dgm:spPr/>
      <dgm:t>
        <a:bodyPr/>
        <a:lstStyle/>
        <a:p>
          <a:endParaRPr lang="en-GB"/>
        </a:p>
      </dgm:t>
    </dgm:pt>
    <dgm:pt modelId="{F10C180A-BC07-2A4D-BEB6-38E4D87415A7}">
      <dgm:prSet phldrT="[Text]"/>
      <dgm:spPr/>
      <dgm:t>
        <a:bodyPr/>
        <a:lstStyle/>
        <a:p>
          <a:r>
            <a:rPr lang="lv-LV" noProof="0" dirty="0"/>
            <a:t>Pašvaldību klimata mērķi</a:t>
          </a:r>
        </a:p>
      </dgm:t>
    </dgm:pt>
    <dgm:pt modelId="{58E07A85-FFE3-2543-B9FC-38EF675BE57C}" type="parTrans" cxnId="{26BE0D0E-FA1E-B24B-AC10-263C68E9B53D}">
      <dgm:prSet/>
      <dgm:spPr/>
      <dgm:t>
        <a:bodyPr/>
        <a:lstStyle/>
        <a:p>
          <a:endParaRPr lang="en-GB"/>
        </a:p>
      </dgm:t>
    </dgm:pt>
    <dgm:pt modelId="{200097E5-DEE6-0C43-8B4B-8E9055D16763}" type="sibTrans" cxnId="{26BE0D0E-FA1E-B24B-AC10-263C68E9B53D}">
      <dgm:prSet/>
      <dgm:spPr/>
      <dgm:t>
        <a:bodyPr/>
        <a:lstStyle/>
        <a:p>
          <a:endParaRPr lang="en-GB"/>
        </a:p>
      </dgm:t>
    </dgm:pt>
    <dgm:pt modelId="{682A6514-7136-2646-9E2E-D0CC0501192B}">
      <dgm:prSet phldrT="[Text]"/>
      <dgm:spPr/>
      <dgm:t>
        <a:bodyPr/>
        <a:lstStyle/>
        <a:p>
          <a:r>
            <a:rPr lang="lv-LV" noProof="0" dirty="0"/>
            <a:t>Pašvaldību rīcības plāns</a:t>
          </a:r>
        </a:p>
      </dgm:t>
    </dgm:pt>
    <dgm:pt modelId="{D6C2FF36-6FA6-DC4B-BD57-7C4B79C91739}" type="parTrans" cxnId="{C69288A2-E435-EB40-B3BA-5ED2CE4B00AA}">
      <dgm:prSet/>
      <dgm:spPr/>
      <dgm:t>
        <a:bodyPr/>
        <a:lstStyle/>
        <a:p>
          <a:endParaRPr lang="en-GB"/>
        </a:p>
      </dgm:t>
    </dgm:pt>
    <dgm:pt modelId="{D0B4ED8F-41B6-DA4B-8763-B684ADA34540}" type="sibTrans" cxnId="{C69288A2-E435-EB40-B3BA-5ED2CE4B00AA}">
      <dgm:prSet/>
      <dgm:spPr/>
      <dgm:t>
        <a:bodyPr/>
        <a:lstStyle/>
        <a:p>
          <a:endParaRPr lang="en-GB"/>
        </a:p>
      </dgm:t>
    </dgm:pt>
    <dgm:pt modelId="{5BB992F8-7042-3D45-B82A-ECBD83710510}">
      <dgm:prSet phldrT="[Text]"/>
      <dgm:spPr/>
      <dgm:t>
        <a:bodyPr/>
        <a:lstStyle/>
        <a:p>
          <a:r>
            <a:rPr lang="lv-LV" noProof="0" dirty="0"/>
            <a:t>Pašvaldību klimata prioritātes</a:t>
          </a:r>
        </a:p>
      </dgm:t>
    </dgm:pt>
    <dgm:pt modelId="{54900E23-1D99-D542-AD20-F1B8DC6980D7}" type="parTrans" cxnId="{DBFB39BF-7655-8941-BBB3-4C945E34E2C6}">
      <dgm:prSet/>
      <dgm:spPr/>
      <dgm:t>
        <a:bodyPr/>
        <a:lstStyle/>
        <a:p>
          <a:endParaRPr lang="en-GB"/>
        </a:p>
      </dgm:t>
    </dgm:pt>
    <dgm:pt modelId="{C3DF10D8-D3A5-C440-BAFC-22E520D57734}" type="sibTrans" cxnId="{DBFB39BF-7655-8941-BBB3-4C945E34E2C6}">
      <dgm:prSet/>
      <dgm:spPr/>
      <dgm:t>
        <a:bodyPr/>
        <a:lstStyle/>
        <a:p>
          <a:endParaRPr lang="en-GB"/>
        </a:p>
      </dgm:t>
    </dgm:pt>
    <dgm:pt modelId="{A075DD13-D788-744E-BAD1-47AAE0F00FB9}">
      <dgm:prSet phldrT="[Text]"/>
      <dgm:spPr/>
      <dgm:t>
        <a:bodyPr/>
        <a:lstStyle/>
        <a:p>
          <a:r>
            <a:rPr lang="lv-LV" noProof="0" dirty="0"/>
            <a:t>Aktivitāšu finansēšana un realizācija</a:t>
          </a:r>
        </a:p>
      </dgm:t>
    </dgm:pt>
    <dgm:pt modelId="{3E665784-AF9D-4141-B169-51A219EF9E99}" type="parTrans" cxnId="{8273E3E6-A000-944A-B738-4F9902B3FDF5}">
      <dgm:prSet/>
      <dgm:spPr/>
      <dgm:t>
        <a:bodyPr/>
        <a:lstStyle/>
        <a:p>
          <a:endParaRPr lang="en-GB"/>
        </a:p>
      </dgm:t>
    </dgm:pt>
    <dgm:pt modelId="{983793D6-F628-314E-B061-AAF6C100A17C}" type="sibTrans" cxnId="{8273E3E6-A000-944A-B738-4F9902B3FDF5}">
      <dgm:prSet/>
      <dgm:spPr/>
      <dgm:t>
        <a:bodyPr/>
        <a:lstStyle/>
        <a:p>
          <a:endParaRPr lang="en-GB"/>
        </a:p>
      </dgm:t>
    </dgm:pt>
    <dgm:pt modelId="{C63C34C2-B1BF-784F-BD5D-EB86C1ACC719}">
      <dgm:prSet phldrT="[Text]"/>
      <dgm:spPr/>
      <dgm:t>
        <a:bodyPr/>
        <a:lstStyle/>
        <a:p>
          <a:r>
            <a:rPr lang="lv-LV" noProof="0" dirty="0"/>
            <a:t>Plānu uzraudzība un atjaunošana</a:t>
          </a:r>
        </a:p>
      </dgm:t>
    </dgm:pt>
    <dgm:pt modelId="{156D9584-91D3-CC41-9D43-7FDB8929ACA1}" type="parTrans" cxnId="{F7244418-DC0E-124F-848A-48B94658E477}">
      <dgm:prSet/>
      <dgm:spPr/>
      <dgm:t>
        <a:bodyPr/>
        <a:lstStyle/>
        <a:p>
          <a:endParaRPr lang="en-GB"/>
        </a:p>
      </dgm:t>
    </dgm:pt>
    <dgm:pt modelId="{0F477BD7-7BC9-DA44-BDAC-5E4D50C63A02}" type="sibTrans" cxnId="{F7244418-DC0E-124F-848A-48B94658E477}">
      <dgm:prSet/>
      <dgm:spPr/>
      <dgm:t>
        <a:bodyPr/>
        <a:lstStyle/>
        <a:p>
          <a:endParaRPr lang="en-GB"/>
        </a:p>
      </dgm:t>
    </dgm:pt>
    <dgm:pt modelId="{B5D63462-B3D8-7D40-ABCE-8FB8DAD96EA9}" type="pres">
      <dgm:prSet presAssocID="{15E51E13-6813-D64D-AFED-D38D22205096}" presName="cycle" presStyleCnt="0">
        <dgm:presLayoutVars>
          <dgm:dir/>
          <dgm:resizeHandles val="exact"/>
        </dgm:presLayoutVars>
      </dgm:prSet>
      <dgm:spPr/>
    </dgm:pt>
    <dgm:pt modelId="{C12937FF-744A-584A-BA0D-F2D331896E8E}" type="pres">
      <dgm:prSet presAssocID="{28BAB8ED-2D66-6F4A-9434-017BB4967748}" presName="node" presStyleLbl="node1" presStyleIdx="0" presStyleCnt="7">
        <dgm:presLayoutVars>
          <dgm:bulletEnabled val="1"/>
        </dgm:presLayoutVars>
      </dgm:prSet>
      <dgm:spPr/>
    </dgm:pt>
    <dgm:pt modelId="{E5536191-9AB3-E141-9F8C-5B725462EBD2}" type="pres">
      <dgm:prSet presAssocID="{3F9A5716-BCC9-E34E-BABC-40B1B536E3E9}" presName="sibTrans" presStyleLbl="sibTrans2D1" presStyleIdx="0" presStyleCnt="7"/>
      <dgm:spPr/>
    </dgm:pt>
    <dgm:pt modelId="{D53E94FF-3D87-8346-80E0-77A758C5C377}" type="pres">
      <dgm:prSet presAssocID="{3F9A5716-BCC9-E34E-BABC-40B1B536E3E9}" presName="connectorText" presStyleLbl="sibTrans2D1" presStyleIdx="0" presStyleCnt="7"/>
      <dgm:spPr/>
    </dgm:pt>
    <dgm:pt modelId="{FFDF99AA-C724-034C-8EBF-6107816D5934}" type="pres">
      <dgm:prSet presAssocID="{3F801AAE-9A04-0A42-B0A8-E851A10E10DD}" presName="node" presStyleLbl="node1" presStyleIdx="1" presStyleCnt="7">
        <dgm:presLayoutVars>
          <dgm:bulletEnabled val="1"/>
        </dgm:presLayoutVars>
      </dgm:prSet>
      <dgm:spPr/>
    </dgm:pt>
    <dgm:pt modelId="{9B3B5CD6-EF7B-F44D-8940-6D794BA71160}" type="pres">
      <dgm:prSet presAssocID="{73495135-1203-7E42-B4E1-F17459802831}" presName="sibTrans" presStyleLbl="sibTrans2D1" presStyleIdx="1" presStyleCnt="7"/>
      <dgm:spPr/>
    </dgm:pt>
    <dgm:pt modelId="{A7D5EFD3-8DDD-C949-A201-07F1B6BEA7E6}" type="pres">
      <dgm:prSet presAssocID="{73495135-1203-7E42-B4E1-F17459802831}" presName="connectorText" presStyleLbl="sibTrans2D1" presStyleIdx="1" presStyleCnt="7"/>
      <dgm:spPr/>
    </dgm:pt>
    <dgm:pt modelId="{998A80B1-F680-604F-AB41-E8BC57EFB801}" type="pres">
      <dgm:prSet presAssocID="{F10C180A-BC07-2A4D-BEB6-38E4D87415A7}" presName="node" presStyleLbl="node1" presStyleIdx="2" presStyleCnt="7">
        <dgm:presLayoutVars>
          <dgm:bulletEnabled val="1"/>
        </dgm:presLayoutVars>
      </dgm:prSet>
      <dgm:spPr/>
    </dgm:pt>
    <dgm:pt modelId="{D401BBD0-B60C-3B45-A7A8-1959C359A90E}" type="pres">
      <dgm:prSet presAssocID="{200097E5-DEE6-0C43-8B4B-8E9055D16763}" presName="sibTrans" presStyleLbl="sibTrans2D1" presStyleIdx="2" presStyleCnt="7"/>
      <dgm:spPr/>
    </dgm:pt>
    <dgm:pt modelId="{CC2B3824-C36D-5B44-9E59-E6078FFF3783}" type="pres">
      <dgm:prSet presAssocID="{200097E5-DEE6-0C43-8B4B-8E9055D16763}" presName="connectorText" presStyleLbl="sibTrans2D1" presStyleIdx="2" presStyleCnt="7"/>
      <dgm:spPr/>
    </dgm:pt>
    <dgm:pt modelId="{1DEAA9EF-F566-6146-A4D7-BDEB3DFC9520}" type="pres">
      <dgm:prSet presAssocID="{682A6514-7136-2646-9E2E-D0CC0501192B}" presName="node" presStyleLbl="node1" presStyleIdx="3" presStyleCnt="7">
        <dgm:presLayoutVars>
          <dgm:bulletEnabled val="1"/>
        </dgm:presLayoutVars>
      </dgm:prSet>
      <dgm:spPr/>
    </dgm:pt>
    <dgm:pt modelId="{871A832C-AE92-ED4E-BCF1-11D5A5E5501D}" type="pres">
      <dgm:prSet presAssocID="{D0B4ED8F-41B6-DA4B-8763-B684ADA34540}" presName="sibTrans" presStyleLbl="sibTrans2D1" presStyleIdx="3" presStyleCnt="7"/>
      <dgm:spPr/>
    </dgm:pt>
    <dgm:pt modelId="{CFDFACC7-7CFE-1541-9907-DAF12A28A6FF}" type="pres">
      <dgm:prSet presAssocID="{D0B4ED8F-41B6-DA4B-8763-B684ADA34540}" presName="connectorText" presStyleLbl="sibTrans2D1" presStyleIdx="3" presStyleCnt="7"/>
      <dgm:spPr/>
    </dgm:pt>
    <dgm:pt modelId="{7A0E4A17-1FE1-9846-A1F0-B2D6CA00A7E2}" type="pres">
      <dgm:prSet presAssocID="{5BB992F8-7042-3D45-B82A-ECBD83710510}" presName="node" presStyleLbl="node1" presStyleIdx="4" presStyleCnt="7">
        <dgm:presLayoutVars>
          <dgm:bulletEnabled val="1"/>
        </dgm:presLayoutVars>
      </dgm:prSet>
      <dgm:spPr/>
    </dgm:pt>
    <dgm:pt modelId="{7A84EFF1-D38A-6F4F-9553-5BCC7CEADD38}" type="pres">
      <dgm:prSet presAssocID="{C3DF10D8-D3A5-C440-BAFC-22E520D57734}" presName="sibTrans" presStyleLbl="sibTrans2D1" presStyleIdx="4" presStyleCnt="7"/>
      <dgm:spPr/>
    </dgm:pt>
    <dgm:pt modelId="{8AF8311C-142E-154E-A361-FE94FAF0EE65}" type="pres">
      <dgm:prSet presAssocID="{C3DF10D8-D3A5-C440-BAFC-22E520D57734}" presName="connectorText" presStyleLbl="sibTrans2D1" presStyleIdx="4" presStyleCnt="7"/>
      <dgm:spPr/>
    </dgm:pt>
    <dgm:pt modelId="{C756FE70-A327-3A40-9BD5-B637580C8AAB}" type="pres">
      <dgm:prSet presAssocID="{A075DD13-D788-744E-BAD1-47AAE0F00FB9}" presName="node" presStyleLbl="node1" presStyleIdx="5" presStyleCnt="7">
        <dgm:presLayoutVars>
          <dgm:bulletEnabled val="1"/>
        </dgm:presLayoutVars>
      </dgm:prSet>
      <dgm:spPr/>
    </dgm:pt>
    <dgm:pt modelId="{46A1EC00-C52C-4C48-B3A9-D3FBAF3B206C}" type="pres">
      <dgm:prSet presAssocID="{983793D6-F628-314E-B061-AAF6C100A17C}" presName="sibTrans" presStyleLbl="sibTrans2D1" presStyleIdx="5" presStyleCnt="7"/>
      <dgm:spPr/>
    </dgm:pt>
    <dgm:pt modelId="{564BCD0A-06B8-C245-A037-497736A66512}" type="pres">
      <dgm:prSet presAssocID="{983793D6-F628-314E-B061-AAF6C100A17C}" presName="connectorText" presStyleLbl="sibTrans2D1" presStyleIdx="5" presStyleCnt="7"/>
      <dgm:spPr/>
    </dgm:pt>
    <dgm:pt modelId="{77F2E55E-65F9-A64B-A6EA-13418CF5FF39}" type="pres">
      <dgm:prSet presAssocID="{C63C34C2-B1BF-784F-BD5D-EB86C1ACC719}" presName="node" presStyleLbl="node1" presStyleIdx="6" presStyleCnt="7">
        <dgm:presLayoutVars>
          <dgm:bulletEnabled val="1"/>
        </dgm:presLayoutVars>
      </dgm:prSet>
      <dgm:spPr/>
    </dgm:pt>
    <dgm:pt modelId="{5A14DA4B-F863-6846-9AE0-3201180AD0E0}" type="pres">
      <dgm:prSet presAssocID="{0F477BD7-7BC9-DA44-BDAC-5E4D50C63A02}" presName="sibTrans" presStyleLbl="sibTrans2D1" presStyleIdx="6" presStyleCnt="7"/>
      <dgm:spPr/>
    </dgm:pt>
    <dgm:pt modelId="{12A824E9-BD63-A84E-BF26-69098E8F6D8B}" type="pres">
      <dgm:prSet presAssocID="{0F477BD7-7BC9-DA44-BDAC-5E4D50C63A02}" presName="connectorText" presStyleLbl="sibTrans2D1" presStyleIdx="6" presStyleCnt="7"/>
      <dgm:spPr/>
    </dgm:pt>
  </dgm:ptLst>
  <dgm:cxnLst>
    <dgm:cxn modelId="{E34E8B07-4841-5240-90CC-89565A4B8E98}" type="presOf" srcId="{3F9A5716-BCC9-E34E-BABC-40B1B536E3E9}" destId="{E5536191-9AB3-E141-9F8C-5B725462EBD2}" srcOrd="0" destOrd="0" presId="urn:microsoft.com/office/officeart/2005/8/layout/cycle2"/>
    <dgm:cxn modelId="{0E915409-9403-684F-A9D6-08BC8663B09B}" srcId="{15E51E13-6813-D64D-AFED-D38D22205096}" destId="{28BAB8ED-2D66-6F4A-9434-017BB4967748}" srcOrd="0" destOrd="0" parTransId="{5E77577A-C583-DD4A-A6C9-D51251DCBCD8}" sibTransId="{3F9A5716-BCC9-E34E-BABC-40B1B536E3E9}"/>
    <dgm:cxn modelId="{26BE0D0E-FA1E-B24B-AC10-263C68E9B53D}" srcId="{15E51E13-6813-D64D-AFED-D38D22205096}" destId="{F10C180A-BC07-2A4D-BEB6-38E4D87415A7}" srcOrd="2" destOrd="0" parTransId="{58E07A85-FFE3-2543-B9FC-38EF675BE57C}" sibTransId="{200097E5-DEE6-0C43-8B4B-8E9055D16763}"/>
    <dgm:cxn modelId="{F83AE70E-4C9B-384B-8A51-AF01488AC700}" type="presOf" srcId="{D0B4ED8F-41B6-DA4B-8763-B684ADA34540}" destId="{CFDFACC7-7CFE-1541-9907-DAF12A28A6FF}" srcOrd="1" destOrd="0" presId="urn:microsoft.com/office/officeart/2005/8/layout/cycle2"/>
    <dgm:cxn modelId="{5A267F10-B952-4548-A5FB-C122A4E7E00D}" type="presOf" srcId="{F10C180A-BC07-2A4D-BEB6-38E4D87415A7}" destId="{998A80B1-F680-604F-AB41-E8BC57EFB801}" srcOrd="0" destOrd="0" presId="urn:microsoft.com/office/officeart/2005/8/layout/cycle2"/>
    <dgm:cxn modelId="{F7244418-DC0E-124F-848A-48B94658E477}" srcId="{15E51E13-6813-D64D-AFED-D38D22205096}" destId="{C63C34C2-B1BF-784F-BD5D-EB86C1ACC719}" srcOrd="6" destOrd="0" parTransId="{156D9584-91D3-CC41-9D43-7FDB8929ACA1}" sibTransId="{0F477BD7-7BC9-DA44-BDAC-5E4D50C63A02}"/>
    <dgm:cxn modelId="{5A95DC19-0F67-A040-AF93-F3781AB6C725}" type="presOf" srcId="{983793D6-F628-314E-B061-AAF6C100A17C}" destId="{46A1EC00-C52C-4C48-B3A9-D3FBAF3B206C}" srcOrd="0" destOrd="0" presId="urn:microsoft.com/office/officeart/2005/8/layout/cycle2"/>
    <dgm:cxn modelId="{F78F4B2F-7F13-674D-B878-D4DE9AB6FECE}" type="presOf" srcId="{C63C34C2-B1BF-784F-BD5D-EB86C1ACC719}" destId="{77F2E55E-65F9-A64B-A6EA-13418CF5FF39}" srcOrd="0" destOrd="0" presId="urn:microsoft.com/office/officeart/2005/8/layout/cycle2"/>
    <dgm:cxn modelId="{F85BF038-5F77-124A-82AB-C378FED22FB2}" type="presOf" srcId="{200097E5-DEE6-0C43-8B4B-8E9055D16763}" destId="{CC2B3824-C36D-5B44-9E59-E6078FFF3783}" srcOrd="1" destOrd="0" presId="urn:microsoft.com/office/officeart/2005/8/layout/cycle2"/>
    <dgm:cxn modelId="{8022373B-D378-BD4E-8882-11BF7E5AC7F3}" type="presOf" srcId="{73495135-1203-7E42-B4E1-F17459802831}" destId="{9B3B5CD6-EF7B-F44D-8940-6D794BA71160}" srcOrd="0" destOrd="0" presId="urn:microsoft.com/office/officeart/2005/8/layout/cycle2"/>
    <dgm:cxn modelId="{B70C9D5F-B48A-7A47-A0DE-5322F9D77B91}" type="presOf" srcId="{0F477BD7-7BC9-DA44-BDAC-5E4D50C63A02}" destId="{12A824E9-BD63-A84E-BF26-69098E8F6D8B}" srcOrd="1" destOrd="0" presId="urn:microsoft.com/office/officeart/2005/8/layout/cycle2"/>
    <dgm:cxn modelId="{46878B72-A28E-4043-9F8E-E780A329BC6F}" type="presOf" srcId="{A075DD13-D788-744E-BAD1-47AAE0F00FB9}" destId="{C756FE70-A327-3A40-9BD5-B637580C8AAB}" srcOrd="0" destOrd="0" presId="urn:microsoft.com/office/officeart/2005/8/layout/cycle2"/>
    <dgm:cxn modelId="{44003981-2C74-3C44-A54A-B25E690B9DF9}" type="presOf" srcId="{C3DF10D8-D3A5-C440-BAFC-22E520D57734}" destId="{8AF8311C-142E-154E-A361-FE94FAF0EE65}" srcOrd="1" destOrd="0" presId="urn:microsoft.com/office/officeart/2005/8/layout/cycle2"/>
    <dgm:cxn modelId="{4AEB3F89-286F-634A-A012-50723BD4C599}" type="presOf" srcId="{15E51E13-6813-D64D-AFED-D38D22205096}" destId="{B5D63462-B3D8-7D40-ABCE-8FB8DAD96EA9}" srcOrd="0" destOrd="0" presId="urn:microsoft.com/office/officeart/2005/8/layout/cycle2"/>
    <dgm:cxn modelId="{A3B54398-7D44-A747-B19B-DD5BDFD5ABAE}" type="presOf" srcId="{682A6514-7136-2646-9E2E-D0CC0501192B}" destId="{1DEAA9EF-F566-6146-A4D7-BDEB3DFC9520}" srcOrd="0" destOrd="0" presId="urn:microsoft.com/office/officeart/2005/8/layout/cycle2"/>
    <dgm:cxn modelId="{C3055A9F-F5B1-8147-8CF0-9EB0BB8B0926}" type="presOf" srcId="{C3DF10D8-D3A5-C440-BAFC-22E520D57734}" destId="{7A84EFF1-D38A-6F4F-9553-5BCC7CEADD38}" srcOrd="0" destOrd="0" presId="urn:microsoft.com/office/officeart/2005/8/layout/cycle2"/>
    <dgm:cxn modelId="{4CFC6DA2-195C-1543-92CF-A7D8E2B4DAD2}" srcId="{15E51E13-6813-D64D-AFED-D38D22205096}" destId="{3F801AAE-9A04-0A42-B0A8-E851A10E10DD}" srcOrd="1" destOrd="0" parTransId="{D14CC2E8-38C8-1442-918F-B3C0E35304FE}" sibTransId="{73495135-1203-7E42-B4E1-F17459802831}"/>
    <dgm:cxn modelId="{C69288A2-E435-EB40-B3BA-5ED2CE4B00AA}" srcId="{15E51E13-6813-D64D-AFED-D38D22205096}" destId="{682A6514-7136-2646-9E2E-D0CC0501192B}" srcOrd="3" destOrd="0" parTransId="{D6C2FF36-6FA6-DC4B-BD57-7C4B79C91739}" sibTransId="{D0B4ED8F-41B6-DA4B-8763-B684ADA34540}"/>
    <dgm:cxn modelId="{0DC79EA3-A669-5849-8699-C52CC863F6F4}" type="presOf" srcId="{983793D6-F628-314E-B061-AAF6C100A17C}" destId="{564BCD0A-06B8-C245-A037-497736A66512}" srcOrd="1" destOrd="0" presId="urn:microsoft.com/office/officeart/2005/8/layout/cycle2"/>
    <dgm:cxn modelId="{FDFCBAA8-0E79-A544-9771-A295B303D432}" type="presOf" srcId="{3F9A5716-BCC9-E34E-BABC-40B1B536E3E9}" destId="{D53E94FF-3D87-8346-80E0-77A758C5C377}" srcOrd="1" destOrd="0" presId="urn:microsoft.com/office/officeart/2005/8/layout/cycle2"/>
    <dgm:cxn modelId="{899BF6BE-1581-F243-B195-35FA08A8DB20}" type="presOf" srcId="{200097E5-DEE6-0C43-8B4B-8E9055D16763}" destId="{D401BBD0-B60C-3B45-A7A8-1959C359A90E}" srcOrd="0" destOrd="0" presId="urn:microsoft.com/office/officeart/2005/8/layout/cycle2"/>
    <dgm:cxn modelId="{DBFB39BF-7655-8941-BBB3-4C945E34E2C6}" srcId="{15E51E13-6813-D64D-AFED-D38D22205096}" destId="{5BB992F8-7042-3D45-B82A-ECBD83710510}" srcOrd="4" destOrd="0" parTransId="{54900E23-1D99-D542-AD20-F1B8DC6980D7}" sibTransId="{C3DF10D8-D3A5-C440-BAFC-22E520D57734}"/>
    <dgm:cxn modelId="{E6438EC1-4F82-574A-80EF-3736820FD3FD}" type="presOf" srcId="{D0B4ED8F-41B6-DA4B-8763-B684ADA34540}" destId="{871A832C-AE92-ED4E-BCF1-11D5A5E5501D}" srcOrd="0" destOrd="0" presId="urn:microsoft.com/office/officeart/2005/8/layout/cycle2"/>
    <dgm:cxn modelId="{BEE4C8C6-554F-DB4D-8D01-660FD51041A4}" type="presOf" srcId="{5BB992F8-7042-3D45-B82A-ECBD83710510}" destId="{7A0E4A17-1FE1-9846-A1F0-B2D6CA00A7E2}" srcOrd="0" destOrd="0" presId="urn:microsoft.com/office/officeart/2005/8/layout/cycle2"/>
    <dgm:cxn modelId="{B0BDDAD0-159E-E94A-A9EC-A78F07B15669}" type="presOf" srcId="{28BAB8ED-2D66-6F4A-9434-017BB4967748}" destId="{C12937FF-744A-584A-BA0D-F2D331896E8E}" srcOrd="0" destOrd="0" presId="urn:microsoft.com/office/officeart/2005/8/layout/cycle2"/>
    <dgm:cxn modelId="{A96A82D5-2986-F345-AB72-543EE6B4F566}" type="presOf" srcId="{0F477BD7-7BC9-DA44-BDAC-5E4D50C63A02}" destId="{5A14DA4B-F863-6846-9AE0-3201180AD0E0}" srcOrd="0" destOrd="0" presId="urn:microsoft.com/office/officeart/2005/8/layout/cycle2"/>
    <dgm:cxn modelId="{8FA716DA-3164-0F46-83D2-BAFC7619F132}" type="presOf" srcId="{3F801AAE-9A04-0A42-B0A8-E851A10E10DD}" destId="{FFDF99AA-C724-034C-8EBF-6107816D5934}" srcOrd="0" destOrd="0" presId="urn:microsoft.com/office/officeart/2005/8/layout/cycle2"/>
    <dgm:cxn modelId="{8273E3E6-A000-944A-B738-4F9902B3FDF5}" srcId="{15E51E13-6813-D64D-AFED-D38D22205096}" destId="{A075DD13-D788-744E-BAD1-47AAE0F00FB9}" srcOrd="5" destOrd="0" parTransId="{3E665784-AF9D-4141-B169-51A219EF9E99}" sibTransId="{983793D6-F628-314E-B061-AAF6C100A17C}"/>
    <dgm:cxn modelId="{C81339EA-5592-664A-834F-B34B99033F17}" type="presOf" srcId="{73495135-1203-7E42-B4E1-F17459802831}" destId="{A7D5EFD3-8DDD-C949-A201-07F1B6BEA7E6}" srcOrd="1" destOrd="0" presId="urn:microsoft.com/office/officeart/2005/8/layout/cycle2"/>
    <dgm:cxn modelId="{0219C1EC-3F22-9A4E-829F-4360C0669EA4}" type="presParOf" srcId="{B5D63462-B3D8-7D40-ABCE-8FB8DAD96EA9}" destId="{C12937FF-744A-584A-BA0D-F2D331896E8E}" srcOrd="0" destOrd="0" presId="urn:microsoft.com/office/officeart/2005/8/layout/cycle2"/>
    <dgm:cxn modelId="{52628BB6-E662-0244-BC4A-789FEB68585C}" type="presParOf" srcId="{B5D63462-B3D8-7D40-ABCE-8FB8DAD96EA9}" destId="{E5536191-9AB3-E141-9F8C-5B725462EBD2}" srcOrd="1" destOrd="0" presId="urn:microsoft.com/office/officeart/2005/8/layout/cycle2"/>
    <dgm:cxn modelId="{6C8A3E86-A759-D54E-B5EF-400D8D2CAF96}" type="presParOf" srcId="{E5536191-9AB3-E141-9F8C-5B725462EBD2}" destId="{D53E94FF-3D87-8346-80E0-77A758C5C377}" srcOrd="0" destOrd="0" presId="urn:microsoft.com/office/officeart/2005/8/layout/cycle2"/>
    <dgm:cxn modelId="{696B83D7-79E6-C243-9C55-F04857508A8A}" type="presParOf" srcId="{B5D63462-B3D8-7D40-ABCE-8FB8DAD96EA9}" destId="{FFDF99AA-C724-034C-8EBF-6107816D5934}" srcOrd="2" destOrd="0" presId="urn:microsoft.com/office/officeart/2005/8/layout/cycle2"/>
    <dgm:cxn modelId="{8CCA84DF-07B0-694B-8BEA-AF5D56B39E31}" type="presParOf" srcId="{B5D63462-B3D8-7D40-ABCE-8FB8DAD96EA9}" destId="{9B3B5CD6-EF7B-F44D-8940-6D794BA71160}" srcOrd="3" destOrd="0" presId="urn:microsoft.com/office/officeart/2005/8/layout/cycle2"/>
    <dgm:cxn modelId="{1F54B695-4CB5-4149-9173-085C0C774C04}" type="presParOf" srcId="{9B3B5CD6-EF7B-F44D-8940-6D794BA71160}" destId="{A7D5EFD3-8DDD-C949-A201-07F1B6BEA7E6}" srcOrd="0" destOrd="0" presId="urn:microsoft.com/office/officeart/2005/8/layout/cycle2"/>
    <dgm:cxn modelId="{AFA130CD-888D-D04C-B036-961999141D1F}" type="presParOf" srcId="{B5D63462-B3D8-7D40-ABCE-8FB8DAD96EA9}" destId="{998A80B1-F680-604F-AB41-E8BC57EFB801}" srcOrd="4" destOrd="0" presId="urn:microsoft.com/office/officeart/2005/8/layout/cycle2"/>
    <dgm:cxn modelId="{CBEB65DC-AE35-C446-B741-4DEAAE69F0CB}" type="presParOf" srcId="{B5D63462-B3D8-7D40-ABCE-8FB8DAD96EA9}" destId="{D401BBD0-B60C-3B45-A7A8-1959C359A90E}" srcOrd="5" destOrd="0" presId="urn:microsoft.com/office/officeart/2005/8/layout/cycle2"/>
    <dgm:cxn modelId="{5EED5A20-4428-B54A-8D94-04E69E874635}" type="presParOf" srcId="{D401BBD0-B60C-3B45-A7A8-1959C359A90E}" destId="{CC2B3824-C36D-5B44-9E59-E6078FFF3783}" srcOrd="0" destOrd="0" presId="urn:microsoft.com/office/officeart/2005/8/layout/cycle2"/>
    <dgm:cxn modelId="{D944D50C-7157-A943-8DDA-4DABAFC96908}" type="presParOf" srcId="{B5D63462-B3D8-7D40-ABCE-8FB8DAD96EA9}" destId="{1DEAA9EF-F566-6146-A4D7-BDEB3DFC9520}" srcOrd="6" destOrd="0" presId="urn:microsoft.com/office/officeart/2005/8/layout/cycle2"/>
    <dgm:cxn modelId="{2B42720B-78EE-564C-8583-BF12525E36B1}" type="presParOf" srcId="{B5D63462-B3D8-7D40-ABCE-8FB8DAD96EA9}" destId="{871A832C-AE92-ED4E-BCF1-11D5A5E5501D}" srcOrd="7" destOrd="0" presId="urn:microsoft.com/office/officeart/2005/8/layout/cycle2"/>
    <dgm:cxn modelId="{2BD25A25-D942-F247-98CC-83AB6C1544F3}" type="presParOf" srcId="{871A832C-AE92-ED4E-BCF1-11D5A5E5501D}" destId="{CFDFACC7-7CFE-1541-9907-DAF12A28A6FF}" srcOrd="0" destOrd="0" presId="urn:microsoft.com/office/officeart/2005/8/layout/cycle2"/>
    <dgm:cxn modelId="{D927BE68-498B-D34E-A816-6F82205564D4}" type="presParOf" srcId="{B5D63462-B3D8-7D40-ABCE-8FB8DAD96EA9}" destId="{7A0E4A17-1FE1-9846-A1F0-B2D6CA00A7E2}" srcOrd="8" destOrd="0" presId="urn:microsoft.com/office/officeart/2005/8/layout/cycle2"/>
    <dgm:cxn modelId="{00C92CDB-D12B-2346-BAD5-8670E626088F}" type="presParOf" srcId="{B5D63462-B3D8-7D40-ABCE-8FB8DAD96EA9}" destId="{7A84EFF1-D38A-6F4F-9553-5BCC7CEADD38}" srcOrd="9" destOrd="0" presId="urn:microsoft.com/office/officeart/2005/8/layout/cycle2"/>
    <dgm:cxn modelId="{7BC1FF77-BE17-A549-940A-D6FD10E2B590}" type="presParOf" srcId="{7A84EFF1-D38A-6F4F-9553-5BCC7CEADD38}" destId="{8AF8311C-142E-154E-A361-FE94FAF0EE65}" srcOrd="0" destOrd="0" presId="urn:microsoft.com/office/officeart/2005/8/layout/cycle2"/>
    <dgm:cxn modelId="{9E64411E-F5D2-3142-944D-FE49B4E02940}" type="presParOf" srcId="{B5D63462-B3D8-7D40-ABCE-8FB8DAD96EA9}" destId="{C756FE70-A327-3A40-9BD5-B637580C8AAB}" srcOrd="10" destOrd="0" presId="urn:microsoft.com/office/officeart/2005/8/layout/cycle2"/>
    <dgm:cxn modelId="{2A7BB08A-8398-3443-AC8B-07B1724E7CF0}" type="presParOf" srcId="{B5D63462-B3D8-7D40-ABCE-8FB8DAD96EA9}" destId="{46A1EC00-C52C-4C48-B3A9-D3FBAF3B206C}" srcOrd="11" destOrd="0" presId="urn:microsoft.com/office/officeart/2005/8/layout/cycle2"/>
    <dgm:cxn modelId="{9111CEEC-FDD1-6144-B81E-F113AC26BE07}" type="presParOf" srcId="{46A1EC00-C52C-4C48-B3A9-D3FBAF3B206C}" destId="{564BCD0A-06B8-C245-A037-497736A66512}" srcOrd="0" destOrd="0" presId="urn:microsoft.com/office/officeart/2005/8/layout/cycle2"/>
    <dgm:cxn modelId="{EDEB2AD8-6732-2C41-8643-CD9D4AECF5FD}" type="presParOf" srcId="{B5D63462-B3D8-7D40-ABCE-8FB8DAD96EA9}" destId="{77F2E55E-65F9-A64B-A6EA-13418CF5FF39}" srcOrd="12" destOrd="0" presId="urn:microsoft.com/office/officeart/2005/8/layout/cycle2"/>
    <dgm:cxn modelId="{121E8B98-D784-D346-99FA-3486CF067027}" type="presParOf" srcId="{B5D63462-B3D8-7D40-ABCE-8FB8DAD96EA9}" destId="{5A14DA4B-F863-6846-9AE0-3201180AD0E0}" srcOrd="13" destOrd="0" presId="urn:microsoft.com/office/officeart/2005/8/layout/cycle2"/>
    <dgm:cxn modelId="{41AFEA6F-0C20-DF48-90A8-8F91350E9EB2}" type="presParOf" srcId="{5A14DA4B-F863-6846-9AE0-3201180AD0E0}" destId="{12A824E9-BD63-A84E-BF26-69098E8F6D8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2937FF-744A-584A-BA0D-F2D331896E8E}">
      <dsp:nvSpPr>
        <dsp:cNvPr id="0" name=""/>
        <dsp:cNvSpPr/>
      </dsp:nvSpPr>
      <dsp:spPr>
        <a:xfrm>
          <a:off x="3260908" y="2023"/>
          <a:ext cx="1201040" cy="12010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200" kern="1200" noProof="0" dirty="0"/>
            <a:t>EU klimata mērķi</a:t>
          </a:r>
          <a:endParaRPr lang="en-GB" sz="1200" kern="1200" dirty="0"/>
        </a:p>
      </dsp:txBody>
      <dsp:txXfrm>
        <a:off x="3436796" y="177911"/>
        <a:ext cx="849264" cy="849264"/>
      </dsp:txXfrm>
    </dsp:sp>
    <dsp:sp modelId="{E5536191-9AB3-E141-9F8C-5B725462EBD2}">
      <dsp:nvSpPr>
        <dsp:cNvPr id="0" name=""/>
        <dsp:cNvSpPr/>
      </dsp:nvSpPr>
      <dsp:spPr>
        <a:xfrm rot="1542857">
          <a:off x="4506101" y="787222"/>
          <a:ext cx="319357" cy="4053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4510845" y="847507"/>
        <a:ext cx="223550" cy="243211"/>
      </dsp:txXfrm>
    </dsp:sp>
    <dsp:sp modelId="{FFDF99AA-C724-034C-8EBF-6107816D5934}">
      <dsp:nvSpPr>
        <dsp:cNvPr id="0" name=""/>
        <dsp:cNvSpPr/>
      </dsp:nvSpPr>
      <dsp:spPr>
        <a:xfrm>
          <a:off x="4885897" y="784576"/>
          <a:ext cx="1201040" cy="12010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200" kern="1200" noProof="0" dirty="0"/>
            <a:t>LV klimata mērķi</a:t>
          </a:r>
        </a:p>
      </dsp:txBody>
      <dsp:txXfrm>
        <a:off x="5061785" y="960464"/>
        <a:ext cx="849264" cy="849264"/>
      </dsp:txXfrm>
    </dsp:sp>
    <dsp:sp modelId="{9B3B5CD6-EF7B-F44D-8940-6D794BA71160}">
      <dsp:nvSpPr>
        <dsp:cNvPr id="0" name=""/>
        <dsp:cNvSpPr/>
      </dsp:nvSpPr>
      <dsp:spPr>
        <a:xfrm rot="4628571">
          <a:off x="5525397" y="2052799"/>
          <a:ext cx="319357" cy="4053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5562641" y="2087167"/>
        <a:ext cx="223550" cy="243211"/>
      </dsp:txXfrm>
    </dsp:sp>
    <dsp:sp modelId="{998A80B1-F680-604F-AB41-E8BC57EFB801}">
      <dsp:nvSpPr>
        <dsp:cNvPr id="0" name=""/>
        <dsp:cNvSpPr/>
      </dsp:nvSpPr>
      <dsp:spPr>
        <a:xfrm>
          <a:off x="5287236" y="2542957"/>
          <a:ext cx="1201040" cy="12010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200" kern="1200" noProof="0" dirty="0"/>
            <a:t>Pašvaldību klimata mērķi</a:t>
          </a:r>
        </a:p>
      </dsp:txBody>
      <dsp:txXfrm>
        <a:off x="5463124" y="2718845"/>
        <a:ext cx="849264" cy="849264"/>
      </dsp:txXfrm>
    </dsp:sp>
    <dsp:sp modelId="{D401BBD0-B60C-3B45-A7A8-1959C359A90E}">
      <dsp:nvSpPr>
        <dsp:cNvPr id="0" name=""/>
        <dsp:cNvSpPr/>
      </dsp:nvSpPr>
      <dsp:spPr>
        <a:xfrm rot="7714286">
          <a:off x="5171449" y="3638791"/>
          <a:ext cx="319357" cy="4053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 rot="10800000">
        <a:off x="5249220" y="3682409"/>
        <a:ext cx="223550" cy="243211"/>
      </dsp:txXfrm>
    </dsp:sp>
    <dsp:sp modelId="{1DEAA9EF-F566-6146-A4D7-BDEB3DFC9520}">
      <dsp:nvSpPr>
        <dsp:cNvPr id="0" name=""/>
        <dsp:cNvSpPr/>
      </dsp:nvSpPr>
      <dsp:spPr>
        <a:xfrm>
          <a:off x="4162709" y="3953069"/>
          <a:ext cx="1201040" cy="12010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200" kern="1200" noProof="0" dirty="0"/>
            <a:t>Pašvaldību rīcības plāns</a:t>
          </a:r>
        </a:p>
      </dsp:txBody>
      <dsp:txXfrm>
        <a:off x="4338597" y="4128957"/>
        <a:ext cx="849264" cy="849264"/>
      </dsp:txXfrm>
    </dsp:sp>
    <dsp:sp modelId="{871A832C-AE92-ED4E-BCF1-11D5A5E5501D}">
      <dsp:nvSpPr>
        <dsp:cNvPr id="0" name=""/>
        <dsp:cNvSpPr/>
      </dsp:nvSpPr>
      <dsp:spPr>
        <a:xfrm rot="10800000">
          <a:off x="3710788" y="4350914"/>
          <a:ext cx="319357" cy="4053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 rot="10800000">
        <a:off x="3806595" y="4431984"/>
        <a:ext cx="223550" cy="243211"/>
      </dsp:txXfrm>
    </dsp:sp>
    <dsp:sp modelId="{7A0E4A17-1FE1-9846-A1F0-B2D6CA00A7E2}">
      <dsp:nvSpPr>
        <dsp:cNvPr id="0" name=""/>
        <dsp:cNvSpPr/>
      </dsp:nvSpPr>
      <dsp:spPr>
        <a:xfrm>
          <a:off x="2359108" y="3953069"/>
          <a:ext cx="1201040" cy="12010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200" kern="1200" noProof="0" dirty="0"/>
            <a:t>Pašvaldību klimata prioritātes</a:t>
          </a:r>
        </a:p>
      </dsp:txBody>
      <dsp:txXfrm>
        <a:off x="2534996" y="4128957"/>
        <a:ext cx="849264" cy="849264"/>
      </dsp:txXfrm>
    </dsp:sp>
    <dsp:sp modelId="{7A84EFF1-D38A-6F4F-9553-5BCC7CEADD38}">
      <dsp:nvSpPr>
        <dsp:cNvPr id="0" name=""/>
        <dsp:cNvSpPr/>
      </dsp:nvSpPr>
      <dsp:spPr>
        <a:xfrm rot="13885714">
          <a:off x="2243321" y="3652924"/>
          <a:ext cx="319357" cy="4053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 rot="10800000">
        <a:off x="2321092" y="3771446"/>
        <a:ext cx="223550" cy="243211"/>
      </dsp:txXfrm>
    </dsp:sp>
    <dsp:sp modelId="{C756FE70-A327-3A40-9BD5-B637580C8AAB}">
      <dsp:nvSpPr>
        <dsp:cNvPr id="0" name=""/>
        <dsp:cNvSpPr/>
      </dsp:nvSpPr>
      <dsp:spPr>
        <a:xfrm>
          <a:off x="1234581" y="2542957"/>
          <a:ext cx="1201040" cy="12010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200" kern="1200" noProof="0" dirty="0"/>
            <a:t>Aktivitāšu finansēšana un realizācija</a:t>
          </a:r>
        </a:p>
      </dsp:txBody>
      <dsp:txXfrm>
        <a:off x="1410469" y="2718845"/>
        <a:ext cx="849264" cy="849264"/>
      </dsp:txXfrm>
    </dsp:sp>
    <dsp:sp modelId="{46A1EC00-C52C-4C48-B3A9-D3FBAF3B206C}">
      <dsp:nvSpPr>
        <dsp:cNvPr id="0" name=""/>
        <dsp:cNvSpPr/>
      </dsp:nvSpPr>
      <dsp:spPr>
        <a:xfrm rot="16971429">
          <a:off x="1874081" y="2070423"/>
          <a:ext cx="319357" cy="4053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1911325" y="2198195"/>
        <a:ext cx="223550" cy="243211"/>
      </dsp:txXfrm>
    </dsp:sp>
    <dsp:sp modelId="{77F2E55E-65F9-A64B-A6EA-13418CF5FF39}">
      <dsp:nvSpPr>
        <dsp:cNvPr id="0" name=""/>
        <dsp:cNvSpPr/>
      </dsp:nvSpPr>
      <dsp:spPr>
        <a:xfrm>
          <a:off x="1635920" y="784576"/>
          <a:ext cx="1201040" cy="12010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200" kern="1200" noProof="0" dirty="0"/>
            <a:t>Plānu uzraudzība un atjaunošana</a:t>
          </a:r>
        </a:p>
      </dsp:txBody>
      <dsp:txXfrm>
        <a:off x="1811808" y="960464"/>
        <a:ext cx="849264" cy="849264"/>
      </dsp:txXfrm>
    </dsp:sp>
    <dsp:sp modelId="{5A14DA4B-F863-6846-9AE0-3201180AD0E0}">
      <dsp:nvSpPr>
        <dsp:cNvPr id="0" name=""/>
        <dsp:cNvSpPr/>
      </dsp:nvSpPr>
      <dsp:spPr>
        <a:xfrm rot="20057143">
          <a:off x="2881112" y="795065"/>
          <a:ext cx="319357" cy="4053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2885856" y="896920"/>
        <a:ext cx="223550" cy="2432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68B88-0C93-4B2A-A0E8-0ABAAD390678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2A5EE-1A30-41DF-A347-D90EDFA173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556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A5EE-1A30-41DF-A347-D90EDFA173A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8967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spcBef>
                <a:spcPts val="1200"/>
              </a:spcBef>
            </a:pP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A5EE-1A30-41DF-A347-D90EDFA173A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241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spcBef>
                <a:spcPts val="1200"/>
              </a:spcBef>
            </a:pP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A5EE-1A30-41DF-A347-D90EDFA173A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15234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8ED110-EF88-4D75-9F3C-FE62398EA2F0}" type="slidenum">
              <a:rPr lang="lv-LV" smtClean="0"/>
              <a:t>15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2139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8ED110-EF88-4D75-9F3C-FE62398EA2F0}" type="slidenum">
              <a:rPr lang="lv-LV" smtClean="0"/>
              <a:t>16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214711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8ED110-EF88-4D75-9F3C-FE62398EA2F0}" type="slidenum">
              <a:rPr lang="lv-LV" smtClean="0"/>
              <a:t>17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309219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8ED110-EF88-4D75-9F3C-FE62398EA2F0}" type="slidenum">
              <a:rPr lang="lv-LV" smtClean="0"/>
              <a:t>18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437563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8ED110-EF88-4D75-9F3C-FE62398EA2F0}" type="slidenum">
              <a:rPr lang="lv-LV" smtClean="0"/>
              <a:t>19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472184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8ED110-EF88-4D75-9F3C-FE62398EA2F0}" type="slidenum">
              <a:rPr lang="lv-LV" smtClean="0"/>
              <a:t>20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163376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8ED110-EF88-4D75-9F3C-FE62398EA2F0}" type="slidenum">
              <a:rPr lang="lv-LV" smtClean="0"/>
              <a:t>21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034931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8ED110-EF88-4D75-9F3C-FE62398EA2F0}" type="slidenum">
              <a:rPr lang="lv-LV" smtClean="0"/>
              <a:t>22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60744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b="1" dirty="0"/>
              <a:t>Intensitātes</a:t>
            </a:r>
            <a:r>
              <a:rPr lang="lv-LV" dirty="0"/>
              <a:t> datu izmērīšana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E2A5EE-1A30-41DF-A347-D90EDFA173A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0482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br>
              <a:rPr lang="en-GB" dirty="0">
                <a:effectLst/>
              </a:rPr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8ED110-EF88-4D75-9F3C-FE62398EA2F0}" type="slidenum">
              <a:rPr lang="lv-LV" smtClean="0"/>
              <a:t>23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509063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lv-LV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8ED110-EF88-4D75-9F3C-FE62398EA2F0}" type="slidenum">
              <a:rPr lang="lv-LV" smtClean="0"/>
              <a:t>24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53301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b="1" dirty="0"/>
              <a:t>Intensitātes</a:t>
            </a:r>
            <a:r>
              <a:rPr lang="lv-LV" dirty="0"/>
              <a:t> datu izmērīšana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E2A5EE-1A30-41DF-A347-D90EDFA173A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712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b="1" dirty="0"/>
              <a:t>Intensitātes</a:t>
            </a:r>
            <a:r>
              <a:rPr lang="lv-LV" dirty="0"/>
              <a:t> datu izmērīšana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E2A5EE-1A30-41DF-A347-D90EDFA173A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012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spcBef>
                <a:spcPts val="1200"/>
              </a:spcBef>
            </a:pP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A5EE-1A30-41DF-A347-D90EDFA173A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9288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spcBef>
                <a:spcPts val="1200"/>
              </a:spcBef>
            </a:pP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A5EE-1A30-41DF-A347-D90EDFA173A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2253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spcBef>
                <a:spcPts val="1200"/>
              </a:spcBef>
            </a:pP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A5EE-1A30-41DF-A347-D90EDFA173A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346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spcBef>
                <a:spcPts val="1200"/>
              </a:spcBef>
            </a:pP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A5EE-1A30-41DF-A347-D90EDFA173A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656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spcBef>
                <a:spcPts val="1200"/>
              </a:spcBef>
            </a:pPr>
            <a:endParaRPr lang="en-GB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A5EE-1A30-41DF-A347-D90EDFA173A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170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07565-C539-4686-84D1-7DED4BC8A8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EE826D-8572-4380-8FD2-53878E6897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F8A82-81DD-4BCF-A376-FF52157AF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2534-C6C0-48A1-BC8D-F43B7C1E02FB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89B97-54FB-4118-83C1-1E01AC88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8D8F5-2D2C-4A1E-A720-4C5049AC8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06736-7C95-41C1-AA1D-44A21E0059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454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92187-EBDE-4347-B498-9436B6D1B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C0C1F-4821-4B9E-A6E9-6CACB88781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BB407-DD07-4316-90AB-1CCAF58E2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2534-C6C0-48A1-BC8D-F43B7C1E02FB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7885E-8C7F-49FF-B00F-04A04583B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E867C-A379-45FB-8794-013CC2969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06736-7C95-41C1-AA1D-44A21E0059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866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466A27-9591-41A1-A476-22A842F78F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70446A-76D2-4415-8F8D-6EB9E9D3E2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047FF-5C89-4BFF-9E35-68466D5D1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2534-C6C0-48A1-BC8D-F43B7C1E02FB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D603B-C64F-4C95-AFFD-440D58891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44BC0-1FF6-441A-B914-9352B98F1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06736-7C95-41C1-AA1D-44A21E0059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5311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ullapa">
    <p:bg>
      <p:bgPr>
        <a:solidFill>
          <a:srgbClr val="1170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DF0D3D-C53E-C879-37EA-29D3618E36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7545" y="680300"/>
            <a:ext cx="2501900" cy="1295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099914-357E-BAE1-AD9A-6DD960B966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78661" y="-731006"/>
            <a:ext cx="10217070" cy="75890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C49A5D-0BA9-4F0A-A451-93E2CEBF615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-977281" y="2829101"/>
            <a:ext cx="4038600" cy="40386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072C779-87A2-5551-9F0F-76964EF82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6793" y="2996952"/>
            <a:ext cx="5977880" cy="132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6716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7">
            <a:extLst>
              <a:ext uri="{FF2B5EF4-FFF2-40B4-BE49-F238E27FC236}">
                <a16:creationId xmlns:a16="http://schemas.microsoft.com/office/drawing/2014/main" id="{1FFA1072-84AE-DF1D-CCEB-B88CC65CCD6A}"/>
              </a:ext>
            </a:extLst>
          </p:cNvPr>
          <p:cNvSpPr/>
          <p:nvPr userDrawn="1"/>
        </p:nvSpPr>
        <p:spPr>
          <a:xfrm>
            <a:off x="11201398" y="0"/>
            <a:ext cx="990601" cy="6858000"/>
          </a:xfrm>
          <a:prstGeom prst="rect">
            <a:avLst/>
          </a:prstGeom>
          <a:solidFill>
            <a:srgbClr val="117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x-none" altLang="en-US">
              <a:latin typeface="Calibri Light" panose="020F03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8AD4D7-86D4-15A2-CA83-6CBE0F87FF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10483539" y="1340565"/>
            <a:ext cx="990600" cy="9652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CF785144-2663-70E4-F4A4-579766C3B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861" y="1196752"/>
            <a:ext cx="9626611" cy="132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BF73ADB-5094-756B-B42A-953D6AEEE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2BABE-BBAD-CB46-A741-944DA49A4DC9}" type="datetimeFigureOut">
              <a:rPr kumimoji="1" lang="ko-KR" altLang="en-US" smtClean="0"/>
              <a:pPr/>
              <a:t>2024-01-25</a:t>
            </a:fld>
            <a:endParaRPr kumimoji="1" lang="ko-KR" alt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8DE81A8-09E5-9E97-EB98-2D8691D22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16B0FDE-1ABF-07F3-2B45-8F2F03F94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2344" y="6356350"/>
            <a:ext cx="2743200" cy="365125"/>
          </a:xfrm>
        </p:spPr>
        <p:txBody>
          <a:bodyPr/>
          <a:lstStyle/>
          <a:p>
            <a:fld id="{E9A312BF-63D2-D540-ADA9-6DC63533A88E}" type="slidenum">
              <a:rPr kumimoji="1" lang="ko-KR" altLang="en-US" smtClean="0"/>
              <a:pPr/>
              <a:t>‹#›</a:t>
            </a:fld>
            <a:endParaRPr kumimoji="1" lang="ko-KR" altLang="en-US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1CB179DB-4346-4A3E-B189-DE2711C1CEA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20638" y="2910874"/>
            <a:ext cx="9623833" cy="28223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6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685800" indent="-228600">
              <a:buFontTx/>
              <a:buBlip>
                <a:blip r:embed="rId3"/>
              </a:buBlip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buFontTx/>
              <a:buBlip>
                <a:blip r:embed="rId3"/>
              </a:buBlip>
              <a:defRPr sz="11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buFontTx/>
              <a:buBlip>
                <a:blip r:embed="rId3"/>
              </a:buBlip>
              <a:defRPr sz="11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buFontTx/>
              <a:buBlip>
                <a:blip r:embed="rId3"/>
              </a:buBlip>
              <a:defRPr sz="10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555824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-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D2FC3B-6345-9B9E-EF92-1B36CE6994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3239" y="339379"/>
            <a:ext cx="954714" cy="494319"/>
          </a:xfrm>
          <a:prstGeom prst="rect">
            <a:avLst/>
          </a:prstGeom>
        </p:spPr>
      </p:pic>
      <p:sp>
        <p:nvSpPr>
          <p:cNvPr id="7" name="직사각형 7">
            <a:extLst>
              <a:ext uri="{FF2B5EF4-FFF2-40B4-BE49-F238E27FC236}">
                <a16:creationId xmlns:a16="http://schemas.microsoft.com/office/drawing/2014/main" id="{A000A86A-C0C3-E618-5C5C-B2BE5B33ABA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17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x-none" altLang="en-US">
              <a:latin typeface="Calibri Light" panose="020F03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750EF9-39B7-8E02-5BF1-41A1FED74A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6816080" y="1340768"/>
            <a:ext cx="990600" cy="965200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1CAAAA47-286C-C124-A131-37D8F561C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680" y="1121872"/>
            <a:ext cx="4880135" cy="16634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CB127C7E-2401-F892-37EB-A1B0098D2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2BABE-BBAD-CB46-A741-944DA49A4DC9}" type="datetimeFigureOut">
              <a:rPr kumimoji="1" lang="ko-KR" altLang="en-US" smtClean="0"/>
              <a:pPr/>
              <a:t>2024-01-25</a:t>
            </a:fld>
            <a:endParaRPr kumimoji="1" lang="ko-KR" altLang="en-US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08B9926A-4B85-7DD2-4C4E-FA4785DC0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CD9620F7-A5E8-60F2-350A-5B3817DB1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312BF-63D2-D540-ADA9-6DC63533A88E}" type="slidenum">
              <a:rPr kumimoji="1" lang="ko-KR" altLang="en-US" smtClean="0"/>
              <a:pPr/>
              <a:t>‹#›</a:t>
            </a:fld>
            <a:endParaRPr kumimoji="1" lang="ko-KR" altLang="en-US" dirty="0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C169958A-F4DE-0B45-B6E7-80D19FCF20E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3680" y="3073482"/>
            <a:ext cx="4880135" cy="30918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85750" indent="-285750">
              <a:buFontTx/>
              <a:buBlip>
                <a:blip r:embed="rId4"/>
              </a:buBlip>
              <a:defRPr sz="16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685800" indent="-228600">
              <a:buFontTx/>
              <a:buBlip>
                <a:blip r:embed="rId4"/>
              </a:buBlip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buFontTx/>
              <a:buBlip>
                <a:blip r:embed="rId4"/>
              </a:buBlip>
              <a:defRPr sz="11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buFontTx/>
              <a:buBlip>
                <a:blip r:embed="rId4"/>
              </a:buBlip>
              <a:defRPr sz="11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buFontTx/>
              <a:buBlip>
                <a:blip r:embed="rId4"/>
              </a:buBlip>
              <a:defRPr sz="10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009B0ED6-6DED-4E54-D17E-FE22B63735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672064" y="3073482"/>
            <a:ext cx="4690251" cy="30918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685800" indent="-228600">
              <a:buFontTx/>
              <a:buBlip>
                <a:blip r:embed="rId4"/>
              </a:buBlip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buFontTx/>
              <a:buBlip>
                <a:blip r:embed="rId4"/>
              </a:buBlip>
              <a:defRPr sz="11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buFontTx/>
              <a:buBlip>
                <a:blip r:embed="rId4"/>
              </a:buBlip>
              <a:defRPr sz="11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buFontTx/>
              <a:buBlip>
                <a:blip r:embed="rId4"/>
              </a:buBlip>
              <a:defRPr sz="10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1296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6">
    <p:bg>
      <p:bgPr>
        <a:solidFill>
          <a:srgbClr val="1170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643BEB0C-73BF-48D4-4B29-7EF7F91CB8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5999" y="0"/>
            <a:ext cx="6096001" cy="6857999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endParaRPr kumimoji="1" lang="x-none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09A9A2-333C-268C-C811-B4C30D3EC3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7545" y="680300"/>
            <a:ext cx="2501900" cy="1295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3DF0A6-0BEF-CF74-119F-8BA6910223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-977281" y="2829101"/>
            <a:ext cx="4038600" cy="40386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C6A7265-1FB9-09C0-2D13-29259A107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7648" y="2996952"/>
            <a:ext cx="3024335" cy="132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C2F4B4D-5DCD-3956-86FA-9DB9802C705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918020" y="4671097"/>
            <a:ext cx="3024334" cy="10081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685800" indent="-228600">
              <a:buFontTx/>
              <a:buBlip>
                <a:blip r:embed="rId4"/>
              </a:buBlip>
              <a:defRPr sz="1200"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FontTx/>
              <a:buBlip>
                <a:blip r:embed="rId4"/>
              </a:buBlip>
              <a:defRPr sz="1100"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Tx/>
              <a:buBlip>
                <a:blip r:embed="rId4"/>
              </a:buBlip>
              <a:defRPr sz="1100" b="0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Tx/>
              <a:buBlip>
                <a:blip r:embed="rId4"/>
              </a:buBlip>
              <a:defRPr sz="1000" b="0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533258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3C9DE-424E-4883-8A8C-3D0D7B54C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7B5E1-8520-4C85-9096-636BC3932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4D2D0-A9BE-4AB9-8708-5281964B4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2534-C6C0-48A1-BC8D-F43B7C1E02FB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EBD3E-E125-4980-86F7-A7F483598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F55A1-9FBF-4460-8C34-B5B331B27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06736-7C95-41C1-AA1D-44A21E0059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368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4590D-DCFC-44C5-9F46-627C7B607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6215F-35A7-44A4-B1DA-CB7853C25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922B9-B206-41E6-87DA-6749E0855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2534-C6C0-48A1-BC8D-F43B7C1E02FB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6832F-D079-4B01-9722-1D1671434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D2E3E-FF47-409F-A423-74AEDA025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06736-7C95-41C1-AA1D-44A21E0059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087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A8B5C-BE91-482F-AB7A-0A49BA3B6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B5869-5782-4CB2-9E8E-350DD93788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E94D2B-6A32-42C6-A10D-B3F3ED9C67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CA8EB9-4109-495C-B2C0-DFFA2BCCB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2534-C6C0-48A1-BC8D-F43B7C1E02FB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4192A3-2947-4C1E-8591-746A8C20B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86A6A0-F0D8-4D6E-8EBC-3C18B49D3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06736-7C95-41C1-AA1D-44A21E0059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9385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79E0-9F46-4166-954E-45611D79E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F64A66-6A9E-4D13-BAB4-7C45E2B400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4B0D06-0F33-4F7B-A6D2-27CD0B6E1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7A06AD-E5AA-4C10-BC75-FB39F62417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6BB8C1-830F-43C9-BD32-DD037DAE91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5CF380-B857-4F54-A4F1-273F77005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2534-C6C0-48A1-BC8D-F43B7C1E02FB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52CD70-4A40-4934-8C93-96C99F589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88AAED-6F38-44DA-8C22-00608F02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06736-7C95-41C1-AA1D-44A21E0059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991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BD105-F638-48D5-A2D6-DF8F54719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B801E2-8A71-4E7D-ABCF-E8E0E74A8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2534-C6C0-48A1-BC8D-F43B7C1E02FB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B2C44C-8A6D-4A40-8E82-52E9D0213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0C5AD6-9B0C-4B36-ADFB-CF24B4774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06736-7C95-41C1-AA1D-44A21E0059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6194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36CEE5-551A-436F-A805-210BA66AC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2534-C6C0-48A1-BC8D-F43B7C1E02FB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D76DD8-D7BC-4E3D-BE45-F3BEEB65B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F869DD-C75B-4177-A471-B71320560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06736-7C95-41C1-AA1D-44A21E0059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557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AA39D-0FEC-4F81-B0DA-0CAF3C9A5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17425-FF62-4D1B-A972-BB335755D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6D9FF6-B385-42E7-85CB-0000B5564B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5E9306-FE36-425B-B741-F2B9B255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2534-C6C0-48A1-BC8D-F43B7C1E02FB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C60024-D600-4952-A5CD-22184FEA9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A0901C-1883-4373-8DC2-D4504B04E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06736-7C95-41C1-AA1D-44A21E0059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266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83593-7887-44FA-8243-62F326E47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5F512F-55DF-4B36-8B73-CEC8548966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F1B087-B25D-43D5-B5D5-39E5728F2C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834B2F-4F60-43D1-ABBA-04FCC4E0B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2534-C6C0-48A1-BC8D-F43B7C1E02FB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FAD5C4-91EE-4FC8-97CF-88D3E11F0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7A50DF-A8B0-4753-9FF8-396957BCF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06736-7C95-41C1-AA1D-44A21E0059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27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414F6A-AB39-48F7-B40C-E8A935C1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25B4AD-0D6B-4835-B6B3-C796CCC45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EA18D9-7343-41F9-BD08-CEBE5FDB9C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B2534-C6C0-48A1-BC8D-F43B7C1E02FB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400A7-7236-41C7-A150-89C0A5C5E8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54504-8BE7-424E-AE08-E6AA7A182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06736-7C95-41C1-AA1D-44A21E0059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714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36.png"/><Relationship Id="rId4" Type="http://schemas.openxmlformats.org/officeDocument/2006/relationships/image" Target="../media/image26.sv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mytrips.ait.ac.at/myfairshare-jelgava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emf"/><Relationship Id="rId4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zenodo.org/records/10055221" TargetMode="External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43.png"/><Relationship Id="rId7" Type="http://schemas.microsoft.com/office/2014/relationships/chartEx" Target="../charts/chartEx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43.png"/><Relationship Id="rId7" Type="http://schemas.microsoft.com/office/2014/relationships/chartEx" Target="../charts/chartEx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43.png"/><Relationship Id="rId7" Type="http://schemas.microsoft.com/office/2014/relationships/chartEx" Target="../charts/chartEx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43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zenodo.org/records/10055221" TargetMode="External"/><Relationship Id="rId3" Type="http://schemas.openxmlformats.org/officeDocument/2006/relationships/image" Target="../media/image4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0.png"/><Relationship Id="rId7" Type="http://schemas.openxmlformats.org/officeDocument/2006/relationships/hyperlink" Target="https://zenodo.org/records/10055221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AD0DE8-1E7D-AF4E-B0E2-808BCA80D9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5"/>
            <a:ext cx="10053763" cy="3476665"/>
          </a:xfrm>
        </p:spPr>
        <p:txBody>
          <a:bodyPr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lv-LV" sz="4800" dirty="0">
                <a:solidFill>
                  <a:schemeClr val="bg1"/>
                </a:solidFill>
                <a:latin typeface="Montserrat" pitchFamily="2" charset="77"/>
              </a:rPr>
              <a:t>Modelēšanas nozīme klimata mērķu sasniegšanā</a:t>
            </a:r>
            <a:br>
              <a:rPr lang="lv-LV" sz="4800" dirty="0">
                <a:solidFill>
                  <a:schemeClr val="bg1"/>
                </a:solidFill>
                <a:latin typeface="Montserrat" pitchFamily="2" charset="77"/>
              </a:rPr>
            </a:br>
            <a:br>
              <a:rPr lang="lv-LV" sz="4000" i="1" dirty="0">
                <a:solidFill>
                  <a:srgbClr val="FFFFFF"/>
                </a:solidFill>
              </a:rPr>
            </a:br>
            <a:r>
              <a:rPr lang="lv-LV" sz="4000" i="1" dirty="0">
                <a:solidFill>
                  <a:srgbClr val="FFFFFF"/>
                </a:solidFill>
              </a:rPr>
              <a:t>Prof. Dr. Gundars Bērziņš</a:t>
            </a:r>
            <a:br>
              <a:rPr lang="lv-LV" sz="4000" i="1" dirty="0">
                <a:solidFill>
                  <a:srgbClr val="FFFFFF"/>
                </a:solidFill>
              </a:rPr>
            </a:br>
            <a:r>
              <a:rPr lang="lv-LV" sz="2800" i="1" dirty="0">
                <a:solidFill>
                  <a:srgbClr val="FFFFFF"/>
                </a:solidFill>
              </a:rPr>
              <a:t>26.01.2024</a:t>
            </a:r>
            <a:endParaRPr lang="lv-LV" sz="3200" i="1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1028" name="Picture 4" descr="https://mans.llu.lv/sites/default/files/2022-09/LV_LBTU_logo-horizontals_2022_zals.png">
            <a:extLst>
              <a:ext uri="{FF2B5EF4-FFF2-40B4-BE49-F238E27FC236}">
                <a16:creationId xmlns:a16="http://schemas.microsoft.com/office/drawing/2014/main" id="{CA21D5E2-655E-49B8-99E9-D3B13D4CD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147" y="3616322"/>
            <a:ext cx="3077233" cy="307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7B3B3D7-935B-40E5-8264-F30BE76CA77E}"/>
              </a:ext>
            </a:extLst>
          </p:cNvPr>
          <p:cNvSpPr/>
          <p:nvPr/>
        </p:nvSpPr>
        <p:spPr>
          <a:xfrm>
            <a:off x="492563" y="5958439"/>
            <a:ext cx="112068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1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Apvārsnis 2020 </a:t>
            </a:r>
            <a:r>
              <a:rPr kumimoji="0" lang="lv-LV" sz="18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programmas </a:t>
            </a:r>
            <a:r>
              <a:rPr kumimoji="0" lang="lv-LV" sz="1800" b="0" i="1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ERA-NET </a:t>
            </a:r>
            <a:r>
              <a:rPr kumimoji="0" lang="lv-LV" sz="1800" b="0" i="1" u="none" strike="noStrike" kern="1200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Cofund</a:t>
            </a:r>
            <a:r>
              <a:rPr kumimoji="0" lang="lv-LV" sz="1800" b="0" i="0" u="none" strike="noStrike" kern="1200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 projekts</a:t>
            </a:r>
            <a:r>
              <a:rPr kumimoji="0" lang="lv-LV" sz="18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- </a:t>
            </a:r>
            <a:r>
              <a:rPr kumimoji="0" lang="lv-LV" sz="1800" b="0" i="1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ERA-NET </a:t>
            </a:r>
            <a:r>
              <a:rPr kumimoji="0" lang="lv-LV" sz="1800" b="0" i="1" u="none" strike="noStrike" kern="1200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Cofund</a:t>
            </a:r>
            <a:r>
              <a:rPr kumimoji="0" lang="lv-LV" sz="1800" b="0" i="1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kumimoji="0" lang="lv-LV" sz="1800" b="0" i="1" u="none" strike="noStrike" kern="1200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Urban</a:t>
            </a:r>
            <a:r>
              <a:rPr kumimoji="0" lang="lv-LV" sz="1800" b="0" i="1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kumimoji="0" lang="lv-LV" sz="1800" b="0" i="1" u="none" strike="noStrike" kern="1200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Accessibility</a:t>
            </a:r>
            <a:r>
              <a:rPr kumimoji="0" lang="lv-LV" sz="1800" b="0" i="1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kumimoji="0" lang="lv-LV" sz="1800" b="0" i="1" u="none" strike="noStrike" kern="1200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and</a:t>
            </a:r>
            <a:r>
              <a:rPr kumimoji="0" lang="lv-LV" sz="1800" b="0" i="1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kumimoji="0" lang="lv-LV" sz="1800" b="0" i="1" u="none" strike="noStrike" kern="1200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Connectivity</a:t>
            </a:r>
            <a:r>
              <a:rPr kumimoji="0" lang="lv-LV" sz="1800" b="0" i="1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(ENUAC)</a:t>
            </a:r>
          </a:p>
        </p:txBody>
      </p:sp>
      <p:pic>
        <p:nvPicPr>
          <p:cNvPr id="1034" name="Picture 10" descr="Latvijas Universitāte - Prakse">
            <a:extLst>
              <a:ext uri="{FF2B5EF4-FFF2-40B4-BE49-F238E27FC236}">
                <a16:creationId xmlns:a16="http://schemas.microsoft.com/office/drawing/2014/main" id="{124EE753-7968-466F-8F1A-9049C702F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" y="4672606"/>
            <a:ext cx="2854960" cy="96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DA660D-AB89-42F7-A66B-B37A7132AF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5789" y="4766021"/>
            <a:ext cx="3703641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477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BFAF15-9688-024C-8EF9-A09EE22F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294538"/>
            <a:ext cx="10353150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 sz="3600" dirty="0">
                <a:solidFill>
                  <a:srgbClr val="FFFFFF"/>
                </a:solidFill>
              </a:rPr>
              <a:t>Minimālais</a:t>
            </a:r>
            <a:r>
              <a:rPr lang="en-US" sz="3600" dirty="0">
                <a:solidFill>
                  <a:srgbClr val="FFFFFF"/>
                </a:solidFill>
              </a:rPr>
              <a:t> CO2 </a:t>
            </a:r>
            <a:r>
              <a:rPr lang="lv-LV" sz="3600" dirty="0">
                <a:solidFill>
                  <a:srgbClr val="FFFFFF"/>
                </a:solidFill>
              </a:rPr>
              <a:t>budžets</a:t>
            </a:r>
            <a:r>
              <a:rPr lang="en-US" sz="3600" dirty="0">
                <a:solidFill>
                  <a:srgbClr val="FFFFFF"/>
                </a:solidFill>
              </a:rPr>
              <a:t> g/</a:t>
            </a:r>
            <a:r>
              <a:rPr lang="lv-LV" sz="3600" dirty="0">
                <a:solidFill>
                  <a:srgbClr val="FFFFFF"/>
                </a:solidFill>
              </a:rPr>
              <a:t>nedēļā pēc transporta veida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92823E-8A0B-CB0A-DDD6-2D337BC1E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1" y="1921789"/>
            <a:ext cx="4761065" cy="39345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0E9A85-06A4-6B43-A2CB-FF3E81D3B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034" y="1891970"/>
            <a:ext cx="4478063" cy="39345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43CDA2-CA38-500C-B1A1-D6B1FA6B6E2E}"/>
              </a:ext>
            </a:extLst>
          </p:cNvPr>
          <p:cNvSpPr txBox="1"/>
          <p:nvPr/>
        </p:nvSpPr>
        <p:spPr>
          <a:xfrm>
            <a:off x="1270660" y="6080166"/>
            <a:ext cx="1233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/>
              <a:t>Transports: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71F6A3-286E-0E87-134B-2334A890A858}"/>
              </a:ext>
            </a:extLst>
          </p:cNvPr>
          <p:cNvSpPr txBox="1"/>
          <p:nvPr/>
        </p:nvSpPr>
        <p:spPr>
          <a:xfrm>
            <a:off x="6882076" y="6080166"/>
            <a:ext cx="1233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/>
              <a:t>Transports:</a:t>
            </a:r>
            <a:endParaRPr lang="en-GB" dirty="0"/>
          </a:p>
        </p:txBody>
      </p:sp>
      <p:pic>
        <p:nvPicPr>
          <p:cNvPr id="9" name="Graphic 8" descr="Cycling with solid fill">
            <a:extLst>
              <a:ext uri="{FF2B5EF4-FFF2-40B4-BE49-F238E27FC236}">
                <a16:creationId xmlns:a16="http://schemas.microsoft.com/office/drawing/2014/main" id="{D07508F1-1707-C14B-C33E-25A9A5C0F8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92633" y="6005767"/>
            <a:ext cx="581909" cy="581909"/>
          </a:xfrm>
          <a:prstGeom prst="rect">
            <a:avLst/>
          </a:prstGeom>
        </p:spPr>
      </p:pic>
      <p:pic>
        <p:nvPicPr>
          <p:cNvPr id="11" name="Graphic 10" descr="Bus with solid fill">
            <a:extLst>
              <a:ext uri="{FF2B5EF4-FFF2-40B4-BE49-F238E27FC236}">
                <a16:creationId xmlns:a16="http://schemas.microsoft.com/office/drawing/2014/main" id="{A7E7B804-DAC4-401B-6296-91F156CA7F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16011" y="5822912"/>
            <a:ext cx="914400" cy="914400"/>
          </a:xfrm>
          <a:prstGeom prst="rect">
            <a:avLst/>
          </a:prstGeom>
        </p:spPr>
      </p:pic>
      <p:pic>
        <p:nvPicPr>
          <p:cNvPr id="13" name="Graphic 12" descr="Walk with solid fill">
            <a:extLst>
              <a:ext uri="{FF2B5EF4-FFF2-40B4-BE49-F238E27FC236}">
                <a16:creationId xmlns:a16="http://schemas.microsoft.com/office/drawing/2014/main" id="{E96A19FC-C8EB-7156-A607-DBE812F25A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26528" y="6005768"/>
            <a:ext cx="557694" cy="557694"/>
          </a:xfrm>
          <a:prstGeom prst="rect">
            <a:avLst/>
          </a:prstGeom>
        </p:spPr>
      </p:pic>
      <p:pic>
        <p:nvPicPr>
          <p:cNvPr id="15" name="Graphic 14" descr="Car with solid fill">
            <a:extLst>
              <a:ext uri="{FF2B5EF4-FFF2-40B4-BE49-F238E27FC236}">
                <a16:creationId xmlns:a16="http://schemas.microsoft.com/office/drawing/2014/main" id="{9FC28DE3-F2F2-6A0F-6A08-202CD46605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54005" y="583952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54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BFAF15-9688-024C-8EF9-A09EE22F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294538"/>
            <a:ext cx="10353150" cy="103366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GB" sz="3600" dirty="0">
                <a:solidFill>
                  <a:srgbClr val="FFFFFF"/>
                </a:solidFill>
              </a:rPr>
              <a:t>Vid</a:t>
            </a:r>
            <a:r>
              <a:rPr lang="lv-LV" sz="3600" dirty="0">
                <a:solidFill>
                  <a:srgbClr val="FFFFFF"/>
                </a:solidFill>
              </a:rPr>
              <a:t>ējais ceļošanas laiks, lai nokļūtu līdz noteiktiem interešu vietām (15 minūtes pilsēta)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43CDA2-CA38-500C-B1A1-D6B1FA6B6E2E}"/>
              </a:ext>
            </a:extLst>
          </p:cNvPr>
          <p:cNvSpPr txBox="1"/>
          <p:nvPr/>
        </p:nvSpPr>
        <p:spPr>
          <a:xfrm>
            <a:off x="1270660" y="6080166"/>
            <a:ext cx="1233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/>
              <a:t>Transports: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71F6A3-286E-0E87-134B-2334A890A858}"/>
              </a:ext>
            </a:extLst>
          </p:cNvPr>
          <p:cNvSpPr txBox="1"/>
          <p:nvPr/>
        </p:nvSpPr>
        <p:spPr>
          <a:xfrm>
            <a:off x="6882076" y="6080166"/>
            <a:ext cx="1233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/>
              <a:t>Transports:</a:t>
            </a:r>
            <a:endParaRPr lang="en-GB" dirty="0"/>
          </a:p>
        </p:txBody>
      </p:sp>
      <p:pic>
        <p:nvPicPr>
          <p:cNvPr id="9" name="Graphic 8" descr="Cycling with solid fill">
            <a:extLst>
              <a:ext uri="{FF2B5EF4-FFF2-40B4-BE49-F238E27FC236}">
                <a16:creationId xmlns:a16="http://schemas.microsoft.com/office/drawing/2014/main" id="{D07508F1-1707-C14B-C33E-25A9A5C0F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92633" y="6005767"/>
            <a:ext cx="581909" cy="581909"/>
          </a:xfrm>
          <a:prstGeom prst="rect">
            <a:avLst/>
          </a:prstGeom>
        </p:spPr>
      </p:pic>
      <p:pic>
        <p:nvPicPr>
          <p:cNvPr id="11" name="Graphic 10" descr="Bus with solid fill">
            <a:extLst>
              <a:ext uri="{FF2B5EF4-FFF2-40B4-BE49-F238E27FC236}">
                <a16:creationId xmlns:a16="http://schemas.microsoft.com/office/drawing/2014/main" id="{A7E7B804-DAC4-401B-6296-91F156CA7F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16011" y="5822912"/>
            <a:ext cx="914400" cy="914400"/>
          </a:xfrm>
          <a:prstGeom prst="rect">
            <a:avLst/>
          </a:prstGeom>
        </p:spPr>
      </p:pic>
      <p:pic>
        <p:nvPicPr>
          <p:cNvPr id="13" name="Graphic 12" descr="Walk with solid fill">
            <a:extLst>
              <a:ext uri="{FF2B5EF4-FFF2-40B4-BE49-F238E27FC236}">
                <a16:creationId xmlns:a16="http://schemas.microsoft.com/office/drawing/2014/main" id="{E96A19FC-C8EB-7156-A607-DBE812F25A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26528" y="6005768"/>
            <a:ext cx="557694" cy="557694"/>
          </a:xfrm>
          <a:prstGeom prst="rect">
            <a:avLst/>
          </a:prstGeom>
        </p:spPr>
      </p:pic>
      <p:pic>
        <p:nvPicPr>
          <p:cNvPr id="15" name="Graphic 14" descr="Car with solid fill">
            <a:extLst>
              <a:ext uri="{FF2B5EF4-FFF2-40B4-BE49-F238E27FC236}">
                <a16:creationId xmlns:a16="http://schemas.microsoft.com/office/drawing/2014/main" id="{9FC28DE3-F2F2-6A0F-6A08-202CD46605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54005" y="5839521"/>
            <a:ext cx="914400" cy="91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50A40F-08FA-E0A2-603E-3AD511789F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2134" y="1897109"/>
            <a:ext cx="4520998" cy="3942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351EF4-48B3-F734-A550-217F24570F1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25673" y="1885279"/>
            <a:ext cx="4503302" cy="396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79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BFAF15-9688-024C-8EF9-A09EE22F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294538"/>
            <a:ext cx="10353150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 sz="3600" dirty="0">
                <a:solidFill>
                  <a:srgbClr val="FFFFFF"/>
                </a:solidFill>
              </a:rPr>
              <a:t>CO2 ar Park&amp;Ride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43CDA2-CA38-500C-B1A1-D6B1FA6B6E2E}"/>
              </a:ext>
            </a:extLst>
          </p:cNvPr>
          <p:cNvSpPr txBox="1"/>
          <p:nvPr/>
        </p:nvSpPr>
        <p:spPr>
          <a:xfrm>
            <a:off x="1270660" y="6080166"/>
            <a:ext cx="1233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/>
              <a:t>Transports: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71F6A3-286E-0E87-134B-2334A890A858}"/>
              </a:ext>
            </a:extLst>
          </p:cNvPr>
          <p:cNvSpPr txBox="1"/>
          <p:nvPr/>
        </p:nvSpPr>
        <p:spPr>
          <a:xfrm>
            <a:off x="6591176" y="6078517"/>
            <a:ext cx="1233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/>
              <a:t>Transports:</a:t>
            </a:r>
            <a:endParaRPr lang="en-GB" dirty="0"/>
          </a:p>
        </p:txBody>
      </p:sp>
      <p:pic>
        <p:nvPicPr>
          <p:cNvPr id="15" name="Graphic 14" descr="Car with solid fill">
            <a:extLst>
              <a:ext uri="{FF2B5EF4-FFF2-40B4-BE49-F238E27FC236}">
                <a16:creationId xmlns:a16="http://schemas.microsoft.com/office/drawing/2014/main" id="{9FC28DE3-F2F2-6A0F-6A08-202CD4660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52701" y="5839521"/>
            <a:ext cx="914400" cy="91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351EF4-48B3-F734-A550-217F24570F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673" y="1885279"/>
            <a:ext cx="4503302" cy="3963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C7F222-E872-90FC-5658-80F503DD97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6855" y="1822605"/>
            <a:ext cx="4842827" cy="4000308"/>
          </a:xfrm>
          <a:prstGeom prst="rect">
            <a:avLst/>
          </a:prstGeom>
        </p:spPr>
      </p:pic>
      <p:pic>
        <p:nvPicPr>
          <p:cNvPr id="5" name="Graphic 4" descr="Car with solid fill">
            <a:extLst>
              <a:ext uri="{FF2B5EF4-FFF2-40B4-BE49-F238E27FC236}">
                <a16:creationId xmlns:a16="http://schemas.microsoft.com/office/drawing/2014/main" id="{2DBCC592-C3E4-61C0-BB5F-BDD4F1CC7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50168" y="5841760"/>
            <a:ext cx="91440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8EAEE0-5637-3722-6A3D-BCAEBA5D03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762" y="1864851"/>
            <a:ext cx="4478063" cy="39345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7E5F25-1D40-8297-347C-4F98174D58AD}"/>
              </a:ext>
            </a:extLst>
          </p:cNvPr>
          <p:cNvSpPr txBox="1"/>
          <p:nvPr/>
        </p:nvSpPr>
        <p:spPr>
          <a:xfrm>
            <a:off x="8949188" y="6001573"/>
            <a:ext cx="1979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2400" dirty="0"/>
              <a:t>+ PARK &amp; RIDE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434044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BFAF15-9688-024C-8EF9-A09EE22F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294538"/>
            <a:ext cx="10353150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 sz="3600" dirty="0">
                <a:solidFill>
                  <a:srgbClr val="FFFFFF"/>
                </a:solidFill>
              </a:rPr>
              <a:t>Ceļošanas laiks ar Park&amp;Ride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43CDA2-CA38-500C-B1A1-D6B1FA6B6E2E}"/>
              </a:ext>
            </a:extLst>
          </p:cNvPr>
          <p:cNvSpPr txBox="1"/>
          <p:nvPr/>
        </p:nvSpPr>
        <p:spPr>
          <a:xfrm>
            <a:off x="1270660" y="6080166"/>
            <a:ext cx="1233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/>
              <a:t>Transports: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71F6A3-286E-0E87-134B-2334A890A858}"/>
              </a:ext>
            </a:extLst>
          </p:cNvPr>
          <p:cNvSpPr txBox="1"/>
          <p:nvPr/>
        </p:nvSpPr>
        <p:spPr>
          <a:xfrm>
            <a:off x="5928368" y="6080166"/>
            <a:ext cx="1233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/>
              <a:t>Transports: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7E5F25-1D40-8297-347C-4F98174D58AD}"/>
              </a:ext>
            </a:extLst>
          </p:cNvPr>
          <p:cNvSpPr txBox="1"/>
          <p:nvPr/>
        </p:nvSpPr>
        <p:spPr>
          <a:xfrm>
            <a:off x="9822185" y="5987833"/>
            <a:ext cx="1979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2400" dirty="0"/>
              <a:t>+ PARK &amp; RIDE</a:t>
            </a:r>
            <a:endParaRPr lang="en-GB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30D664-F9A1-E451-4B96-6C73A95B4DB4}"/>
              </a:ext>
            </a:extLst>
          </p:cNvPr>
          <p:cNvSpPr txBox="1"/>
          <p:nvPr/>
        </p:nvSpPr>
        <p:spPr>
          <a:xfrm>
            <a:off x="1270660" y="6080166"/>
            <a:ext cx="1233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/>
              <a:t>Transports:</a:t>
            </a:r>
            <a:endParaRPr lang="en-GB" dirty="0"/>
          </a:p>
        </p:txBody>
      </p:sp>
      <p:pic>
        <p:nvPicPr>
          <p:cNvPr id="9" name="Graphic 8" descr="Cycling with solid fill">
            <a:extLst>
              <a:ext uri="{FF2B5EF4-FFF2-40B4-BE49-F238E27FC236}">
                <a16:creationId xmlns:a16="http://schemas.microsoft.com/office/drawing/2014/main" id="{664688E8-4CD1-B23B-149A-1B1374D78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92633" y="6005767"/>
            <a:ext cx="581909" cy="581909"/>
          </a:xfrm>
          <a:prstGeom prst="rect">
            <a:avLst/>
          </a:prstGeom>
        </p:spPr>
      </p:pic>
      <p:pic>
        <p:nvPicPr>
          <p:cNvPr id="11" name="Graphic 10" descr="Bus with solid fill">
            <a:extLst>
              <a:ext uri="{FF2B5EF4-FFF2-40B4-BE49-F238E27FC236}">
                <a16:creationId xmlns:a16="http://schemas.microsoft.com/office/drawing/2014/main" id="{7FC9F7F0-D793-0769-27BB-EB46CF6AFC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16011" y="5822912"/>
            <a:ext cx="914400" cy="914400"/>
          </a:xfrm>
          <a:prstGeom prst="rect">
            <a:avLst/>
          </a:prstGeom>
        </p:spPr>
      </p:pic>
      <p:pic>
        <p:nvPicPr>
          <p:cNvPr id="13" name="Graphic 12" descr="Walk with solid fill">
            <a:extLst>
              <a:ext uri="{FF2B5EF4-FFF2-40B4-BE49-F238E27FC236}">
                <a16:creationId xmlns:a16="http://schemas.microsoft.com/office/drawing/2014/main" id="{2591A200-335B-79AF-A6B3-33EDBDD0B5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26528" y="6005768"/>
            <a:ext cx="557694" cy="5576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6380EA-D111-583F-20A7-1A5537F781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2134" y="1897109"/>
            <a:ext cx="4520998" cy="39424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3BE915-B755-60B0-BBE8-A4D0F00824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30099" y="1885279"/>
            <a:ext cx="4631032" cy="4014454"/>
          </a:xfrm>
          <a:prstGeom prst="rect">
            <a:avLst/>
          </a:prstGeom>
        </p:spPr>
      </p:pic>
      <p:pic>
        <p:nvPicPr>
          <p:cNvPr id="18" name="Graphic 17" descr="Cycling with solid fill">
            <a:extLst>
              <a:ext uri="{FF2B5EF4-FFF2-40B4-BE49-F238E27FC236}">
                <a16:creationId xmlns:a16="http://schemas.microsoft.com/office/drawing/2014/main" id="{683BF6FD-475E-A4CD-3920-B33DFA74E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93645" y="6022376"/>
            <a:ext cx="581909" cy="581909"/>
          </a:xfrm>
          <a:prstGeom prst="rect">
            <a:avLst/>
          </a:prstGeom>
        </p:spPr>
      </p:pic>
      <p:pic>
        <p:nvPicPr>
          <p:cNvPr id="19" name="Graphic 18" descr="Bus with solid fill">
            <a:extLst>
              <a:ext uri="{FF2B5EF4-FFF2-40B4-BE49-F238E27FC236}">
                <a16:creationId xmlns:a16="http://schemas.microsoft.com/office/drawing/2014/main" id="{BBF10738-4721-5506-7DD4-C104C13779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17023" y="5839521"/>
            <a:ext cx="914400" cy="914400"/>
          </a:xfrm>
          <a:prstGeom prst="rect">
            <a:avLst/>
          </a:prstGeom>
        </p:spPr>
      </p:pic>
      <p:pic>
        <p:nvPicPr>
          <p:cNvPr id="20" name="Graphic 19" descr="Walk with solid fill">
            <a:extLst>
              <a:ext uri="{FF2B5EF4-FFF2-40B4-BE49-F238E27FC236}">
                <a16:creationId xmlns:a16="http://schemas.microsoft.com/office/drawing/2014/main" id="{A1E3F62D-5D37-6C97-CF63-0696EDF40D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27540" y="6022377"/>
            <a:ext cx="557694" cy="55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736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BFAF15-9688-024C-8EF9-A09EE22F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294538"/>
            <a:ext cx="10353150" cy="103366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lv-LV" sz="3600" dirty="0">
                <a:solidFill>
                  <a:srgbClr val="FFFFFF"/>
                </a:solidFill>
              </a:rPr>
              <a:t>Mobilitātes rīka izmantošanas iespējas plānošanā un komunikācijā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8E65F1-6378-A30B-9B7B-810A48EAE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11" y="2879255"/>
            <a:ext cx="5309205" cy="26835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D07981-3062-E035-00E7-2F6EBC5199F6}"/>
              </a:ext>
            </a:extLst>
          </p:cNvPr>
          <p:cNvSpPr txBox="1"/>
          <p:nvPr/>
        </p:nvSpPr>
        <p:spPr>
          <a:xfrm>
            <a:off x="914401" y="2420715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https://mytrips.ait.ac.at/myfairshare-jelgava/</a:t>
            </a:r>
            <a:r>
              <a:rPr lang="lv-LV" dirty="0"/>
              <a:t> 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51DC96-10C7-F989-DF09-0C6543546CDE}"/>
              </a:ext>
            </a:extLst>
          </p:cNvPr>
          <p:cNvSpPr txBox="1"/>
          <p:nvPr/>
        </p:nvSpPr>
        <p:spPr>
          <a:xfrm>
            <a:off x="7529747" y="2639194"/>
            <a:ext cx="440660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800" dirty="0"/>
              <a:t>Plānošana/ lēmumu pieņemšanas atbalsts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800" dirty="0"/>
              <a:t>Komunikācija ar sabiedrību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800" dirty="0"/>
              <a:t>Komunikācija ar mēdijiem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800" dirty="0"/>
              <a:t>Investīciju un strukturālu transformāciju plānošanas rīks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9936B993-AF65-23B4-51BA-9E9A15ADDC7A}"/>
              </a:ext>
            </a:extLst>
          </p:cNvPr>
          <p:cNvSpPr/>
          <p:nvPr/>
        </p:nvSpPr>
        <p:spPr>
          <a:xfrm>
            <a:off x="6248786" y="3893906"/>
            <a:ext cx="1025317" cy="70891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103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0FE4CB0-00CC-6444-9398-BC66705F462B}"/>
              </a:ext>
            </a:extLst>
          </p:cNvPr>
          <p:cNvSpPr txBox="1"/>
          <p:nvPr/>
        </p:nvSpPr>
        <p:spPr>
          <a:xfrm>
            <a:off x="2511701" y="2167381"/>
            <a:ext cx="67687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0" spc="0">
                <a:latin typeface="+mj-lt"/>
              </a:defRPr>
            </a:lvl1pPr>
          </a:lstStyle>
          <a:p>
            <a:r>
              <a:rPr lang="lv-LV" altLang="ko-KR" sz="4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Paradumu maiņa - </a:t>
            </a:r>
            <a:r>
              <a:rPr lang="lv-LV" sz="4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izaicinājums SEG emisiju mērķu sasniegšanā</a:t>
            </a:r>
            <a:r>
              <a:rPr lang="lv-LV" altLang="ko-KR" sz="4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t-BR" altLang="ko-KR" sz="4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3CE26FD-BE00-6156-DF94-D48208D51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661" y="-752456"/>
            <a:ext cx="10217070" cy="758900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A02953E-7AAE-7975-D6CE-27C24DCAC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545" y="680300"/>
            <a:ext cx="2501900" cy="12954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F2D17EF-3572-02DE-A16E-7DC68C213E9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-977281" y="2829101"/>
            <a:ext cx="4038600" cy="4038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956483-2B61-48ED-B89D-A30457A8865E}"/>
              </a:ext>
            </a:extLst>
          </p:cNvPr>
          <p:cNvSpPr txBox="1"/>
          <p:nvPr/>
        </p:nvSpPr>
        <p:spPr>
          <a:xfrm>
            <a:off x="4223792" y="4890624"/>
            <a:ext cx="3344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0" spc="0">
                <a:latin typeface="+mj-lt"/>
              </a:defRPr>
            </a:lvl1pPr>
          </a:lstStyle>
          <a:p>
            <a:r>
              <a:rPr lang="lv-LV" altLang="ko-KR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Irina Arhipova</a:t>
            </a:r>
          </a:p>
          <a:p>
            <a:r>
              <a:rPr lang="lv-LV" altLang="ko-KR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LBTU Zinātņu prorektore</a:t>
            </a:r>
          </a:p>
          <a:p>
            <a:r>
              <a:rPr lang="lv-LV" altLang="ko-KR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26.01.2024.</a:t>
            </a:r>
            <a:endParaRPr lang="pt-BR" altLang="ko-KR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698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C8A8AD-1922-40EC-9CF9-A0B7C8CAE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88" y="260648"/>
            <a:ext cx="9437873" cy="49152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63E473-3806-4570-A623-9880067BA114}"/>
              </a:ext>
            </a:extLst>
          </p:cNvPr>
          <p:cNvSpPr txBox="1"/>
          <p:nvPr/>
        </p:nvSpPr>
        <p:spPr>
          <a:xfrm>
            <a:off x="332880" y="6183808"/>
            <a:ext cx="10443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Avots: Klimata un enerģētikas ministrijas prezentācija «Ceļā uz atjaunoto nacionālo enerģētikas un klimata plānu» tikšanās ar Latvijas </a:t>
            </a:r>
            <a:r>
              <a:rPr lang="lv-LV" sz="16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Biozinātņu</a:t>
            </a:r>
            <a:r>
              <a:rPr lang="lv-LV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 tehnoloģiju universitāti, 04.01.2024 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C7E44F-1A48-481A-8CF8-8FAD5CE8FF23}"/>
              </a:ext>
            </a:extLst>
          </p:cNvPr>
          <p:cNvSpPr/>
          <p:nvPr/>
        </p:nvSpPr>
        <p:spPr>
          <a:xfrm>
            <a:off x="1486246" y="5175937"/>
            <a:ext cx="9532584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lv-LV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ZIZIMM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lv-LV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Zemes izmantošana, zemes izmantošanas maiņa un mežsaimniecība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defTabSz="914400" eaLnBrk="1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ETS - </a:t>
            </a:r>
            <a:r>
              <a:rPr lang="lv-LV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Eiropas Savienības Emisijas kvotu tirdzniecības sistēma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Ne-ETS - </a:t>
            </a:r>
            <a:r>
              <a:rPr lang="lv-LV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ETS neietvertās darbības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5C22DAF-98BE-4A15-A424-6D9073487B81}"/>
              </a:ext>
            </a:extLst>
          </p:cNvPr>
          <p:cNvSpPr/>
          <p:nvPr/>
        </p:nvSpPr>
        <p:spPr>
          <a:xfrm>
            <a:off x="9408368" y="1988840"/>
            <a:ext cx="1296144" cy="936104"/>
          </a:xfrm>
          <a:prstGeom prst="ellipse">
            <a:avLst/>
          </a:prstGeom>
          <a:noFill/>
          <a:ln w="444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29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04DF6-362A-4500-BE15-A8CC96ABD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540" y="405048"/>
            <a:ext cx="8280920" cy="648072"/>
          </a:xfrm>
        </p:spPr>
        <p:txBody>
          <a:bodyPr>
            <a:normAutofit/>
          </a:bodyPr>
          <a:lstStyle/>
          <a:p>
            <a:r>
              <a:rPr lang="lv-LV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Rīcībpolitikas virzieni transporta nozarē 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diagram of a car&#10;&#10;Description automatically generated">
            <a:extLst>
              <a:ext uri="{FF2B5EF4-FFF2-40B4-BE49-F238E27FC236}">
                <a16:creationId xmlns:a16="http://schemas.microsoft.com/office/drawing/2014/main" id="{AFD12D74-2FB7-408E-9216-A3057B762AD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79376" y="1091872"/>
            <a:ext cx="9865096" cy="46742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C36D28-4C05-4900-91A8-607EA3ACD780}"/>
              </a:ext>
            </a:extLst>
          </p:cNvPr>
          <p:cNvSpPr txBox="1"/>
          <p:nvPr/>
        </p:nvSpPr>
        <p:spPr>
          <a:xfrm>
            <a:off x="478432" y="5932741"/>
            <a:ext cx="10672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Avots: Klimata un enerģētikas ministrijas prezentācija «Ceļā uz atjaunoto nacionālo enerģētikas un klimata plānu» tikšanās ar Latvijas </a:t>
            </a:r>
            <a:r>
              <a:rPr lang="lv-LV" sz="16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Biozinātņu</a:t>
            </a:r>
            <a:r>
              <a:rPr lang="lv-LV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 tehnoloģiju universitāti, 04.01.2024 </a:t>
            </a:r>
            <a:r>
              <a:rPr lang="lv-LV" sz="1600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lv-LV" sz="16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792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8EC1AB-55CD-42D7-9E28-AB765D30B88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5290" y="2060848"/>
            <a:ext cx="6972820" cy="294348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lv-LV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Iedzīvotāji nespēj attiecināt uz sevi valsts siltumnīcefekta gāzu samazināšanas mērķus.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lv-LV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Mērķi ir jāsadala individuālā līmenī, bet proporcionāls sadalījums starp visiem iedzīvotājiem var būt negodīgs.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4F59C309-532B-4996-8969-313178172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885310"/>
            <a:ext cx="10873208" cy="85348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GB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Individual Mobility Budgets as a Foundation for Social and Ethical Carbon Reduction (</a:t>
            </a:r>
            <a:r>
              <a:rPr lang="en-GB" sz="20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MyFairShare</a:t>
            </a:r>
            <a:r>
              <a:rPr lang="en-GB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b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Horizon 2020 JPI Urban Europe ERA-NET </a:t>
            </a:r>
            <a:r>
              <a:rPr lang="en-GB" sz="18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Cofund</a:t>
            </a:r>
            <a:r>
              <a:rPr lang="en-GB" sz="18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Urban Accessibility and Connectivity (ENUAC) project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BCDC82C-0C6A-412C-9FAE-516FF936FC84}"/>
              </a:ext>
            </a:extLst>
          </p:cNvPr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43128" y="400188"/>
            <a:ext cx="1663700" cy="335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0A3495-3C48-465A-A467-1E6AD37D274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239533"/>
            <a:ext cx="2873375" cy="496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CCD6C1-668E-4C10-ABD3-4C100575D1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424" y="6093296"/>
            <a:ext cx="9304826" cy="586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3BBDA4-83AB-488D-951B-5681DE1BE5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8110" y="1735633"/>
            <a:ext cx="3673158" cy="338357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924FD99-BA6B-4100-84E0-96153605B91F}"/>
              </a:ext>
            </a:extLst>
          </p:cNvPr>
          <p:cNvSpPr/>
          <p:nvPr/>
        </p:nvSpPr>
        <p:spPr>
          <a:xfrm>
            <a:off x="475290" y="5242323"/>
            <a:ext cx="106186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Daniel </a:t>
            </a:r>
            <a:r>
              <a:rPr lang="en-GB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Krajzewicz</a:t>
            </a:r>
            <a:r>
              <a:rPr lang="en-GB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(DLR), Christian Rudloff (AIT). Benchmarking cities of 15 min</a:t>
            </a:r>
            <a:r>
              <a:rPr lang="lv-LV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GB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tes</a:t>
            </a:r>
            <a:r>
              <a:rPr lang="en-GB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using open data and tools within the </a:t>
            </a:r>
            <a:r>
              <a:rPr lang="en-GB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MuFairShare</a:t>
            </a:r>
            <a:r>
              <a:rPr lang="en-GB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project.</a:t>
            </a:r>
            <a:r>
              <a:rPr lang="en-GB" dirty="0"/>
              <a:t> </a:t>
            </a:r>
            <a:r>
              <a:rPr lang="en-GB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11.10.2023, ACUTE Workshop</a:t>
            </a:r>
          </a:p>
          <a:p>
            <a:r>
              <a:rPr lang="lv-LV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8"/>
              </a:rPr>
              <a:t>h</a:t>
            </a:r>
            <a:r>
              <a:rPr lang="en-GB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8"/>
              </a:rPr>
              <a:t>ttps://zenodo.org/records/10055221</a:t>
            </a:r>
            <a:endParaRPr lang="en-GB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887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E5120B-3169-45D2-B3D0-2B887C423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6093296"/>
            <a:ext cx="9304826" cy="5867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C8689A-B102-46A7-99E0-0ED7F3983CA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239533"/>
            <a:ext cx="2873375" cy="496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19EF174-680F-48A7-8442-3B8062B8326E}"/>
              </a:ext>
            </a:extLst>
          </p:cNvPr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43128" y="400188"/>
            <a:ext cx="1663700" cy="33591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B19C4D9-5864-4293-948F-7F9148E32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33" y="834060"/>
            <a:ext cx="10873208" cy="85348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GB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Individual Mobility Budgets as a Foundation for Social and Ethical Carbon Reduction (</a:t>
            </a:r>
            <a:r>
              <a:rPr lang="en-GB" sz="20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MyFairShare</a:t>
            </a:r>
            <a:r>
              <a:rPr lang="en-GB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b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Horizon 2020 JPI Urban Europe ERA-NET </a:t>
            </a:r>
            <a:r>
              <a:rPr lang="en-GB" sz="18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Cofund</a:t>
            </a:r>
            <a:r>
              <a:rPr lang="en-GB" sz="18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Urban Accessibility and Connectivity (ENUAC) project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7" name="Chart 6">
                <a:extLst>
                  <a:ext uri="{FF2B5EF4-FFF2-40B4-BE49-F238E27FC236}">
                    <a16:creationId xmlns:a16="http://schemas.microsoft.com/office/drawing/2014/main" id="{4FD95B2C-E3B4-4A41-88B9-D147F0AFF4AB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519749" y="1735644"/>
              <a:ext cx="9904628" cy="3705204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7"/>
              </a:graphicData>
            </a:graphic>
          </p:graphicFrame>
        </mc:Choice>
        <mc:Fallback xmlns="">
          <p:pic>
            <p:nvPicPr>
              <p:cNvPr id="7" name="Chart 6">
                <a:extLst>
                  <a:ext uri="{FF2B5EF4-FFF2-40B4-BE49-F238E27FC236}">
                    <a16:creationId xmlns:a16="http://schemas.microsoft.com/office/drawing/2014/main" id="{4FD95B2C-E3B4-4A41-88B9-D147F0AFF4A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9749" y="1735644"/>
                <a:ext cx="9904628" cy="3705204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9337E5E4-59E8-464E-8B91-F4F7D21991DC}"/>
              </a:ext>
            </a:extLst>
          </p:cNvPr>
          <p:cNvSpPr/>
          <p:nvPr/>
        </p:nvSpPr>
        <p:spPr>
          <a:xfrm>
            <a:off x="311622" y="5737302"/>
            <a:ext cx="103208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SKDS </a:t>
            </a:r>
            <a:r>
              <a:rPr lang="lv-LV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aptauja: 1500 respondenti (Jelgavas iedzīvotāji, kuri vecāki par 16 gadiem) 27.09.2022. – 31.10.2022</a:t>
            </a:r>
          </a:p>
          <a:p>
            <a:r>
              <a:rPr lang="en-US" dirty="0">
                <a:latin typeface="Montserrat" pitchFamily="2" charset="77"/>
              </a:rPr>
              <a:t> </a:t>
            </a:r>
            <a:endParaRPr lang="en-LV" sz="2800" dirty="0">
              <a:latin typeface="Montserrat" pitchFamily="2" charset="77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995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orange circles with green and orange text&#10;&#10;Description automatically generated">
            <a:extLst>
              <a:ext uri="{FF2B5EF4-FFF2-40B4-BE49-F238E27FC236}">
                <a16:creationId xmlns:a16="http://schemas.microsoft.com/office/drawing/2014/main" id="{90BC1A8F-D6AB-FFE4-4749-7775B6A34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" y="320371"/>
            <a:ext cx="11795760" cy="6217258"/>
          </a:xfrm>
          <a:prstGeom prst="rect">
            <a:avLst/>
          </a:prstGeom>
        </p:spPr>
      </p:pic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D0E93061-3D9A-ECA9-A11B-DCFF76B9E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341" y="320371"/>
            <a:ext cx="2026539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741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E5120B-3169-45D2-B3D0-2B887C423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6093296"/>
            <a:ext cx="9304826" cy="5867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C8689A-B102-46A7-99E0-0ED7F3983CA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239533"/>
            <a:ext cx="2873375" cy="496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19EF174-680F-48A7-8442-3B8062B8326E}"/>
              </a:ext>
            </a:extLst>
          </p:cNvPr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11624" y="400188"/>
            <a:ext cx="1663700" cy="3359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37E5E4-59E8-464E-8B91-F4F7D21991DC}"/>
              </a:ext>
            </a:extLst>
          </p:cNvPr>
          <p:cNvSpPr/>
          <p:nvPr/>
        </p:nvSpPr>
        <p:spPr>
          <a:xfrm>
            <a:off x="311622" y="5737302"/>
            <a:ext cx="103208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SKDS </a:t>
            </a:r>
            <a:r>
              <a:rPr lang="lv-LV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aptauja: 1500 respondenti (Jelgavas iedzīvotāji, kuri vecāki par 16 gadiem) 27.09.2022. – 31.10.2022</a:t>
            </a:r>
          </a:p>
          <a:p>
            <a:r>
              <a:rPr lang="en-US" dirty="0">
                <a:latin typeface="Montserrat" pitchFamily="2" charset="77"/>
              </a:rPr>
              <a:t> </a:t>
            </a:r>
            <a:endParaRPr lang="en-LV" sz="2800" dirty="0">
              <a:latin typeface="Montserrat" pitchFamily="2" charset="77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2" name="Chart 11">
                <a:extLst>
                  <a:ext uri="{FF2B5EF4-FFF2-40B4-BE49-F238E27FC236}">
                    <a16:creationId xmlns:a16="http://schemas.microsoft.com/office/drawing/2014/main" id="{DE8D2578-7295-4919-94E7-1CA51AF8E703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311622" y="1055622"/>
              <a:ext cx="10441160" cy="4639976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7"/>
              </a:graphicData>
            </a:graphic>
          </p:graphicFrame>
        </mc:Choice>
        <mc:Fallback xmlns="">
          <p:pic>
            <p:nvPicPr>
              <p:cNvPr id="12" name="Chart 11">
                <a:extLst>
                  <a:ext uri="{FF2B5EF4-FFF2-40B4-BE49-F238E27FC236}">
                    <a16:creationId xmlns:a16="http://schemas.microsoft.com/office/drawing/2014/main" id="{DE8D2578-7295-4919-94E7-1CA51AF8E7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1622" y="1055622"/>
                <a:ext cx="10441160" cy="463997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060639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E5120B-3169-45D2-B3D0-2B887C423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6093296"/>
            <a:ext cx="9304826" cy="5867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C8689A-B102-46A7-99E0-0ED7F3983CA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239533"/>
            <a:ext cx="2873375" cy="496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19EF174-680F-48A7-8442-3B8062B8326E}"/>
              </a:ext>
            </a:extLst>
          </p:cNvPr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11624" y="400188"/>
            <a:ext cx="1663700" cy="3359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37E5E4-59E8-464E-8B91-F4F7D21991DC}"/>
              </a:ext>
            </a:extLst>
          </p:cNvPr>
          <p:cNvSpPr/>
          <p:nvPr/>
        </p:nvSpPr>
        <p:spPr>
          <a:xfrm>
            <a:off x="311622" y="5737302"/>
            <a:ext cx="103208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SKDS </a:t>
            </a:r>
            <a:r>
              <a:rPr lang="lv-LV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aptauja: 1500 respondenti (Jelgavas iedzīvotāji, kuri vecāki par 16 gadiem) 27.09.2022. – 31.10.2022</a:t>
            </a:r>
          </a:p>
          <a:p>
            <a:r>
              <a:rPr lang="en-US" dirty="0">
                <a:latin typeface="Montserrat" pitchFamily="2" charset="77"/>
              </a:rPr>
              <a:t> </a:t>
            </a:r>
            <a:endParaRPr lang="en-LV" sz="2800" dirty="0">
              <a:latin typeface="Montserrat" pitchFamily="2" charset="77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1" name="Chart 10">
                <a:extLst>
                  <a:ext uri="{FF2B5EF4-FFF2-40B4-BE49-F238E27FC236}">
                    <a16:creationId xmlns:a16="http://schemas.microsoft.com/office/drawing/2014/main" id="{51167073-DE4D-40E5-8AD6-C24D11AF5C15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328535" y="981369"/>
              <a:ext cx="10221347" cy="4755933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7"/>
              </a:graphicData>
            </a:graphic>
          </p:graphicFrame>
        </mc:Choice>
        <mc:Fallback xmlns="">
          <p:pic>
            <p:nvPicPr>
              <p:cNvPr id="11" name="Chart 10">
                <a:extLst>
                  <a:ext uri="{FF2B5EF4-FFF2-40B4-BE49-F238E27FC236}">
                    <a16:creationId xmlns:a16="http://schemas.microsoft.com/office/drawing/2014/main" id="{51167073-DE4D-40E5-8AD6-C24D11AF5C1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8535" y="981369"/>
                <a:ext cx="10221347" cy="475593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3026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E5120B-3169-45D2-B3D0-2B887C423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6093296"/>
            <a:ext cx="9304826" cy="5867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C8689A-B102-46A7-99E0-0ED7F3983CA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239533"/>
            <a:ext cx="2873375" cy="496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19EF174-680F-48A7-8442-3B8062B8326E}"/>
              </a:ext>
            </a:extLst>
          </p:cNvPr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11624" y="400188"/>
            <a:ext cx="1663700" cy="3359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37E5E4-59E8-464E-8B91-F4F7D21991DC}"/>
              </a:ext>
            </a:extLst>
          </p:cNvPr>
          <p:cNvSpPr/>
          <p:nvPr/>
        </p:nvSpPr>
        <p:spPr>
          <a:xfrm>
            <a:off x="311622" y="5737302"/>
            <a:ext cx="103208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SKDS </a:t>
            </a:r>
            <a:r>
              <a:rPr lang="lv-LV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aptauja: 1500 respondenti (Jelgavas iedzīvotāji, kuri vecāki par 16 gadiem) 27.09.2022. – 31.10.2022</a:t>
            </a:r>
          </a:p>
          <a:p>
            <a:r>
              <a:rPr lang="en-US" dirty="0">
                <a:latin typeface="Montserrat" pitchFamily="2" charset="77"/>
              </a:rPr>
              <a:t> </a:t>
            </a:r>
            <a:endParaRPr lang="en-LV" sz="2800" dirty="0">
              <a:latin typeface="Montserrat" pitchFamily="2" charset="77"/>
              <a:ea typeface="Times New Roman" panose="02020603050405020304" pitchFamily="18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0690A40-1572-4A14-B000-D9B1E61525FE}"/>
              </a:ext>
            </a:extLst>
          </p:cNvPr>
          <p:cNvGraphicFramePr/>
          <p:nvPr/>
        </p:nvGraphicFramePr>
        <p:xfrm>
          <a:off x="479376" y="1371745"/>
          <a:ext cx="4824536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44A08CE6-8335-46A9-83DB-A95E0BD6880E}"/>
              </a:ext>
            </a:extLst>
          </p:cNvPr>
          <p:cNvGraphicFramePr/>
          <p:nvPr/>
        </p:nvGraphicFramePr>
        <p:xfrm>
          <a:off x="5512991" y="1340767"/>
          <a:ext cx="4824536" cy="4279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8070365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F332F48-7925-6AF6-5CBF-071067A3F56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38347" y="3960059"/>
            <a:ext cx="5400600" cy="2376263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lv-LV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Atšķirības starp pilsētām augstākas nekā starp personu grupām.</a:t>
            </a:r>
          </a:p>
          <a:p>
            <a:pPr marL="342900" lvl="0" indent="-342900" eaLnBrk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lv-LV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Strādājošiem iedzīvotājiem bez bērniem ir lielāks CO</a:t>
            </a:r>
            <a:r>
              <a:rPr lang="lv-LV" sz="24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lv-LV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patēriņš dēļ dažādu darba vietu apmeklējumu.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72FA5E-D59F-496C-8081-C32F2F6DF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8" y="2058019"/>
            <a:ext cx="5852667" cy="3772227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17256A97-39FA-488B-82D2-60ACFAFAA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711" y="1141174"/>
            <a:ext cx="5591944" cy="76054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lv-LV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lv-LV" sz="28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lv-LV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emisijas, kas nepieciešamas dažādām iedzīvotāju grupām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D2ED161-B684-4170-AF3A-E3DDC2647FB4}"/>
              </a:ext>
            </a:extLst>
          </p:cNvPr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35760" y="295469"/>
            <a:ext cx="1663700" cy="335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B00F04-6D96-4564-B852-F716FEBCC24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808" y="295469"/>
            <a:ext cx="2873375" cy="496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84BAD4-106D-47C7-9D6D-7BCD5D9716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7224" y="6369059"/>
            <a:ext cx="8187448" cy="51632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85E8FEA-26E1-450D-A5B9-DF29C4F8CCC1}"/>
              </a:ext>
            </a:extLst>
          </p:cNvPr>
          <p:cNvSpPr/>
          <p:nvPr/>
        </p:nvSpPr>
        <p:spPr>
          <a:xfrm>
            <a:off x="141583" y="5859269"/>
            <a:ext cx="58526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Daniel </a:t>
            </a:r>
            <a:r>
              <a:rPr lang="en-GB" sz="1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Krajzewicz</a:t>
            </a:r>
            <a:r>
              <a:rPr lang="en-GB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(DLR), Christian Rudloff (AIT). Benchmarking cities of 15 min</a:t>
            </a:r>
            <a:r>
              <a:rPr lang="lv-LV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GB" sz="1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tes</a:t>
            </a:r>
            <a:r>
              <a:rPr lang="en-GB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using open data and tools within the </a:t>
            </a:r>
            <a:r>
              <a:rPr lang="en-GB" sz="1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MuFairShare</a:t>
            </a:r>
            <a:r>
              <a:rPr lang="en-GB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project.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11.10.2023, ACUTE Workshop</a:t>
            </a:r>
          </a:p>
          <a:p>
            <a:r>
              <a:rPr lang="lv-LV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8"/>
              </a:rPr>
              <a:t>h</a:t>
            </a:r>
            <a:r>
              <a:rPr lang="en-GB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8"/>
              </a:rPr>
              <a:t>ttps://zenodo.org/records/10055221</a:t>
            </a:r>
            <a:endParaRPr lang="en-GB" sz="14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23B3B2F-B7AE-4EF0-A74F-5AE62C7E41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5973" y="1052626"/>
            <a:ext cx="2941210" cy="270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170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8EC1AB-55CD-42D7-9E28-AB765D30B88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7368" y="1811258"/>
            <a:ext cx="10873207" cy="1284387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lv-LV" sz="4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Iedzīvotāji pieņem ierobežojumus, ja tie tiek uztverti kā taisnīgi.</a:t>
            </a:r>
            <a:endParaRPr lang="en-GB" sz="4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4F59C309-532B-4996-8969-313178172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885310"/>
            <a:ext cx="10873208" cy="85348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GB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Individual Mobility Budgets as a Foundation for Social and Ethical Carbon Reduction (</a:t>
            </a:r>
            <a:r>
              <a:rPr lang="en-GB" sz="20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MyFairShare</a:t>
            </a:r>
            <a:r>
              <a:rPr lang="en-GB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b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Horizon 2020 JPI Urban Europe ERA-NET </a:t>
            </a:r>
            <a:r>
              <a:rPr lang="en-GB" sz="18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Cofund</a:t>
            </a:r>
            <a:r>
              <a:rPr lang="en-GB" sz="18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Urban Accessibility and Connectivity (ENUAC) project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BCDC82C-0C6A-412C-9FAE-516FF936FC84}"/>
              </a:ext>
            </a:extLst>
          </p:cNvPr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43128" y="400188"/>
            <a:ext cx="1663700" cy="335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0A3495-3C48-465A-A467-1E6AD37D274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239533"/>
            <a:ext cx="2873375" cy="496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CCD6C1-668E-4C10-ABD3-4C100575D1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424" y="6093296"/>
            <a:ext cx="9304826" cy="5867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924FD99-BA6B-4100-84E0-96153605B91F}"/>
              </a:ext>
            </a:extLst>
          </p:cNvPr>
          <p:cNvSpPr/>
          <p:nvPr/>
        </p:nvSpPr>
        <p:spPr>
          <a:xfrm>
            <a:off x="351761" y="5370615"/>
            <a:ext cx="10618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Daniel </a:t>
            </a:r>
            <a:r>
              <a:rPr lang="en-GB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Krajzewicz</a:t>
            </a:r>
            <a:r>
              <a:rPr lang="en-GB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(DLR), Christian Rudloff (AIT). Benchmarking cities of 15 min</a:t>
            </a:r>
            <a:r>
              <a:rPr lang="lv-LV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GB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tes</a:t>
            </a:r>
            <a:r>
              <a:rPr lang="en-GB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using open data and tools within the </a:t>
            </a:r>
            <a:r>
              <a:rPr lang="en-GB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MuFairShare</a:t>
            </a:r>
            <a:r>
              <a:rPr lang="en-GB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project.</a:t>
            </a:r>
            <a:r>
              <a:rPr lang="en-GB" dirty="0"/>
              <a:t> </a:t>
            </a:r>
            <a:r>
              <a:rPr lang="en-GB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11.10.2023, ACUTE Workshop</a:t>
            </a:r>
            <a:r>
              <a:rPr lang="lv-LV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lv-LV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h</a:t>
            </a:r>
            <a:r>
              <a:rPr lang="en-GB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ttps://zenodo.org/records/10055221</a:t>
            </a:r>
            <a:endParaRPr lang="en-GB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AFEA53-0295-4928-B34B-DA1E604ACC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233" y="3241772"/>
            <a:ext cx="10865669" cy="212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538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Placeholder 6">
            <a:extLst>
              <a:ext uri="{FF2B5EF4-FFF2-40B4-BE49-F238E27FC236}">
                <a16:creationId xmlns:a16="http://schemas.microsoft.com/office/drawing/2014/main" id="{FB0965CD-4FC5-4C27-9016-A1A0A00EE4AF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3" r="16133"/>
          <a:stretch>
            <a:fillRect/>
          </a:stretch>
        </p:blipFill>
        <p:spPr>
          <a:xfrm>
            <a:off x="6096000" y="0"/>
            <a:ext cx="6096000" cy="6858000"/>
          </a:xfrm>
        </p:spPr>
      </p:pic>
      <p:sp>
        <p:nvSpPr>
          <p:cNvPr id="119811" name="Title 1">
            <a:extLst>
              <a:ext uri="{FF2B5EF4-FFF2-40B4-BE49-F238E27FC236}">
                <a16:creationId xmlns:a16="http://schemas.microsoft.com/office/drawing/2014/main" id="{3B59E0E4-AFAC-4056-BF7D-E3D0204279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27350" y="2997200"/>
            <a:ext cx="3024188" cy="1323975"/>
          </a:xfrm>
        </p:spPr>
        <p:txBody>
          <a:bodyPr/>
          <a:lstStyle/>
          <a:p>
            <a:pPr hangingPunct="1"/>
            <a:r>
              <a:rPr lang="lv-LV" altLang="lv-LV" dirty="0"/>
              <a:t>#</a:t>
            </a:r>
            <a:r>
              <a:rPr lang="lv-LV" altLang="lv-LV" dirty="0" err="1"/>
              <a:t>LaBiTeU</a:t>
            </a:r>
            <a:r>
              <a:rPr lang="lv-LV" altLang="lv-LV" dirty="0"/>
              <a:t> /</a:t>
            </a:r>
            <a:br>
              <a:rPr lang="lv-LV" altLang="lv-LV" dirty="0"/>
            </a:br>
            <a:r>
              <a:rPr lang="lv-LV" altLang="lv-LV" dirty="0"/>
              <a:t>#Good4You</a:t>
            </a:r>
          </a:p>
        </p:txBody>
      </p:sp>
      <p:sp>
        <p:nvSpPr>
          <p:cNvPr id="119812" name="Text Placeholder 2">
            <a:extLst>
              <a:ext uri="{FF2B5EF4-FFF2-40B4-BE49-F238E27FC236}">
                <a16:creationId xmlns:a16="http://schemas.microsoft.com/office/drawing/2014/main" id="{C5EB348B-166A-4109-947F-86B10BB68704}"/>
              </a:ext>
            </a:extLst>
          </p:cNvPr>
          <p:cNvSpPr>
            <a:spLocks noGrp="1" noChangeArrowheads="1"/>
          </p:cNvSpPr>
          <p:nvPr>
            <p:ph type="body" sz="quarter" idx="25"/>
          </p:nvPr>
        </p:nvSpPr>
        <p:spPr>
          <a:xfrm>
            <a:off x="2917825" y="4670425"/>
            <a:ext cx="3024188" cy="1495425"/>
          </a:xfrm>
        </p:spPr>
        <p:txBody>
          <a:bodyPr/>
          <a:lstStyle/>
          <a:p>
            <a:pPr hangingPunct="1">
              <a:lnSpc>
                <a:spcPct val="70000"/>
              </a:lnSpc>
            </a:pPr>
            <a:r>
              <a:rPr lang="lv-LV" altLang="lv-LV" sz="1300" dirty="0" err="1">
                <a:ea typeface="Calibri Light" panose="020F0302020204030204" pitchFamily="34" charset="0"/>
              </a:rPr>
              <a:t>www.lbtu.lv</a:t>
            </a:r>
            <a:endParaRPr lang="lv-LV" altLang="lv-LV" sz="1300" dirty="0">
              <a:ea typeface="Calibri Light" panose="020F0302020204030204" pitchFamily="34" charset="0"/>
            </a:endParaRPr>
          </a:p>
          <a:p>
            <a:pPr hangingPunct="1">
              <a:lnSpc>
                <a:spcPct val="70000"/>
              </a:lnSpc>
            </a:pPr>
            <a:r>
              <a:rPr lang="lv-LV" altLang="lv-LV" sz="1300" i="1" dirty="0">
                <a:ea typeface="Calibri Light" panose="020F0302020204030204" pitchFamily="34" charset="0"/>
              </a:rPr>
              <a:t>Facebook</a:t>
            </a:r>
            <a:r>
              <a:rPr lang="lv-LV" altLang="lv-LV" sz="1300" dirty="0">
                <a:ea typeface="Calibri Light" panose="020F0302020204030204" pitchFamily="34" charset="0"/>
              </a:rPr>
              <a:t>: LBTU - Latvijas </a:t>
            </a:r>
            <a:r>
              <a:rPr lang="lv-LV" altLang="lv-LV" sz="1300" dirty="0" err="1">
                <a:ea typeface="Calibri Light" panose="020F0302020204030204" pitchFamily="34" charset="0"/>
              </a:rPr>
              <a:t>Biozinātņu</a:t>
            </a:r>
            <a:r>
              <a:rPr lang="lv-LV" altLang="lv-LV" sz="1300" dirty="0">
                <a:ea typeface="Calibri Light" panose="020F0302020204030204" pitchFamily="34" charset="0"/>
              </a:rPr>
              <a:t> un </a:t>
            </a:r>
            <a:br>
              <a:rPr lang="lv-LV" altLang="lv-LV" sz="1300" dirty="0">
                <a:ea typeface="Calibri Light" panose="020F0302020204030204" pitchFamily="34" charset="0"/>
              </a:rPr>
            </a:br>
            <a:r>
              <a:rPr lang="lv-LV" altLang="lv-LV" sz="1300" dirty="0">
                <a:ea typeface="Calibri Light" panose="020F0302020204030204" pitchFamily="34" charset="0"/>
              </a:rPr>
              <a:t>tehnoloģiju universitāte</a:t>
            </a:r>
          </a:p>
          <a:p>
            <a:pPr hangingPunct="1">
              <a:lnSpc>
                <a:spcPct val="70000"/>
              </a:lnSpc>
            </a:pPr>
            <a:r>
              <a:rPr lang="lv-LV" altLang="lv-LV" sz="1300" i="1" dirty="0">
                <a:ea typeface="Calibri Light" panose="020F0302020204030204" pitchFamily="34" charset="0"/>
              </a:rPr>
              <a:t>Instagram</a:t>
            </a:r>
            <a:r>
              <a:rPr lang="lv-LV" altLang="lv-LV" sz="1300" dirty="0">
                <a:ea typeface="Calibri Light" panose="020F0302020204030204" pitchFamily="34" charset="0"/>
              </a:rPr>
              <a:t>: @</a:t>
            </a:r>
            <a:r>
              <a:rPr lang="lv-LV" altLang="lv-LV" sz="1300" dirty="0" err="1">
                <a:ea typeface="Calibri Light" panose="020F0302020204030204" pitchFamily="34" charset="0"/>
              </a:rPr>
              <a:t>labiteu</a:t>
            </a:r>
            <a:endParaRPr lang="lv-LV" altLang="lv-LV" sz="1300" dirty="0">
              <a:ea typeface="Calibri Light" panose="020F0302020204030204" pitchFamily="34" charset="0"/>
            </a:endParaRPr>
          </a:p>
          <a:p>
            <a:pPr hangingPunct="1">
              <a:lnSpc>
                <a:spcPct val="70000"/>
              </a:lnSpc>
            </a:pPr>
            <a:r>
              <a:rPr lang="lv-LV" altLang="lv-LV" sz="1300" i="1" dirty="0" err="1">
                <a:ea typeface="Calibri Light" panose="020F0302020204030204" pitchFamily="34" charset="0"/>
              </a:rPr>
              <a:t>Youtube</a:t>
            </a:r>
            <a:r>
              <a:rPr lang="lv-LV" altLang="lv-LV" sz="1300" dirty="0">
                <a:ea typeface="Calibri Light" panose="020F0302020204030204" pitchFamily="34" charset="0"/>
              </a:rPr>
              <a:t>: @</a:t>
            </a:r>
            <a:r>
              <a:rPr lang="lv-LV" altLang="lv-LV" sz="1300" dirty="0" err="1">
                <a:ea typeface="Calibri Light" panose="020F0302020204030204" pitchFamily="34" charset="0"/>
              </a:rPr>
              <a:t>LaBiTeU</a:t>
            </a:r>
            <a:endParaRPr lang="lv-LV" altLang="lv-LV" sz="1300" dirty="0">
              <a:ea typeface="Calibri Light" panose="020F0302020204030204" pitchFamily="34" charset="0"/>
            </a:endParaRPr>
          </a:p>
          <a:p>
            <a:pPr hangingPunct="1">
              <a:lnSpc>
                <a:spcPct val="70000"/>
              </a:lnSpc>
            </a:pPr>
            <a:r>
              <a:rPr lang="lv-LV" altLang="lv-LV" sz="1300" i="1" dirty="0" err="1">
                <a:ea typeface="Calibri Light" panose="020F0302020204030204" pitchFamily="34" charset="0"/>
              </a:rPr>
              <a:t>TikTok</a:t>
            </a:r>
            <a:r>
              <a:rPr lang="lv-LV" altLang="lv-LV" sz="1300" dirty="0">
                <a:ea typeface="Calibri Light" panose="020F0302020204030204" pitchFamily="34" charset="0"/>
              </a:rPr>
              <a:t>: </a:t>
            </a:r>
            <a:r>
              <a:rPr lang="lv-LV" altLang="lv-LV" sz="1300" dirty="0" err="1">
                <a:ea typeface="Calibri Light" panose="020F0302020204030204" pitchFamily="34" charset="0"/>
              </a:rPr>
              <a:t>labiteu_lv</a:t>
            </a:r>
            <a:endParaRPr lang="lv-LV" altLang="lv-LV" sz="1300" dirty="0">
              <a:ea typeface="Calibri Light" panose="020F030202020403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text and images&#10;&#10;Description automatically generated with medium confidence">
            <a:extLst>
              <a:ext uri="{FF2B5EF4-FFF2-40B4-BE49-F238E27FC236}">
                <a16:creationId xmlns:a16="http://schemas.microsoft.com/office/drawing/2014/main" id="{11A789D7-C04A-66F8-E4D5-B7A320BE4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63" y="224747"/>
            <a:ext cx="11678074" cy="6408506"/>
          </a:xfrm>
          <a:prstGeom prst="rect">
            <a:avLst/>
          </a:prstGeom>
        </p:spPr>
      </p:pic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46AA0692-25E6-765B-94EE-2923BA80B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498" y="224747"/>
            <a:ext cx="2026539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824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diagram of energy&#10;&#10;Description automatically generated with medium confidence">
            <a:extLst>
              <a:ext uri="{FF2B5EF4-FFF2-40B4-BE49-F238E27FC236}">
                <a16:creationId xmlns:a16="http://schemas.microsoft.com/office/drawing/2014/main" id="{BB3ECB96-4206-9FB1-DB32-D75B1471F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318257"/>
            <a:ext cx="11562080" cy="6381795"/>
          </a:xfrm>
          <a:prstGeom prst="rect">
            <a:avLst/>
          </a:prstGeom>
        </p:spPr>
      </p:pic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EF2D5C6A-2973-DDA3-A766-78677FE9F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901" y="1108667"/>
            <a:ext cx="2026539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88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BFAF15-9688-024C-8EF9-A09EE22F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1" y="294538"/>
            <a:ext cx="10444590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lv-LV" sz="4000" dirty="0">
                <a:solidFill>
                  <a:srgbClr val="FFFFFF"/>
                </a:solidFill>
                <a:latin typeface="Montserrat" pitchFamily="2" charset="77"/>
              </a:rPr>
              <a:t>Kā tulkot klimata mērķus pašvaldībām?</a:t>
            </a:r>
            <a:endParaRPr lang="en-US" sz="4000" dirty="0">
              <a:solidFill>
                <a:srgbClr val="FFFFFF"/>
              </a:solidFill>
              <a:latin typeface="Montserrat" pitchFamily="2" charset="77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FA45A55-8B74-464B-8ED7-7575D1B4A8D5}"/>
              </a:ext>
            </a:extLst>
          </p:cNvPr>
          <p:cNvSpPr txBox="1">
            <a:spLocks/>
          </p:cNvSpPr>
          <p:nvPr/>
        </p:nvSpPr>
        <p:spPr>
          <a:xfrm>
            <a:off x="178933" y="6111968"/>
            <a:ext cx="11732646" cy="5682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lv-LV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8D0FA0-AF7F-96C9-42C4-69F95B75D926}"/>
              </a:ext>
            </a:extLst>
          </p:cNvPr>
          <p:cNvSpPr txBox="1"/>
          <p:nvPr/>
        </p:nvSpPr>
        <p:spPr>
          <a:xfrm>
            <a:off x="660621" y="1900278"/>
            <a:ext cx="405384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lv-LV" sz="3600" dirty="0"/>
              <a:t>Rīcības plānā paredzētās aktivitātes CO2 kg ietaupījums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lv-LV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lv-LV" sz="3600" dirty="0"/>
              <a:t>CO2 kg uz 1 iedzīvotāju nedēļā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3600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E5749AC-B487-0ABA-4D5E-AE7EF93382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2448110"/>
              </p:ext>
            </p:extLst>
          </p:nvPr>
        </p:nvGraphicFramePr>
        <p:xfrm>
          <a:off x="4328932" y="1590741"/>
          <a:ext cx="7722858" cy="5156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1365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BFAF15-9688-024C-8EF9-A09EE22F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1" y="294538"/>
            <a:ext cx="10444590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lv-LV" sz="4000" dirty="0">
                <a:solidFill>
                  <a:srgbClr val="FFFFFF"/>
                </a:solidFill>
                <a:latin typeface="Montserrat" pitchFamily="2" charset="77"/>
              </a:rPr>
              <a:t>Projekta konsorcija dalībnieki</a:t>
            </a:r>
            <a:endParaRPr lang="en-US" sz="4000" dirty="0">
              <a:solidFill>
                <a:srgbClr val="FFFFFF"/>
              </a:solidFill>
              <a:latin typeface="Montserrat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D76CB-55FB-B443-A539-A0803A281D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3" y="1672880"/>
            <a:ext cx="3602654" cy="4447807"/>
          </a:xfr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lnSpc>
                <a:spcPct val="100000"/>
              </a:lnSpc>
              <a:spcBef>
                <a:spcPts val="1200"/>
              </a:spcBef>
            </a:pPr>
            <a:r>
              <a:rPr lang="lv-LV" sz="1800" b="1" dirty="0"/>
              <a:t>Austrijas Tehnoloģiju institūts</a:t>
            </a:r>
            <a:br>
              <a:rPr lang="en-US" sz="1800" b="1" dirty="0"/>
            </a:br>
            <a:r>
              <a:rPr lang="lv-LV" sz="1800" b="1" i="1" dirty="0"/>
              <a:t>AIT </a:t>
            </a:r>
            <a:r>
              <a:rPr lang="lv-LV" sz="1800" b="1" i="1" dirty="0" err="1"/>
              <a:t>Austrian</a:t>
            </a:r>
            <a:r>
              <a:rPr lang="lv-LV" sz="1800" b="1" i="1" dirty="0"/>
              <a:t> </a:t>
            </a:r>
            <a:r>
              <a:rPr lang="lv-LV" sz="1800" b="1" i="1" dirty="0" err="1"/>
              <a:t>Institute</a:t>
            </a:r>
            <a:r>
              <a:rPr lang="lv-LV" sz="1800" b="1" i="1" dirty="0"/>
              <a:t> </a:t>
            </a:r>
            <a:r>
              <a:rPr lang="lv-LV" sz="1800" b="1" i="1" dirty="0" err="1"/>
              <a:t>of</a:t>
            </a:r>
            <a:r>
              <a:rPr lang="lv-LV" sz="1800" b="1" i="1" dirty="0"/>
              <a:t> </a:t>
            </a:r>
            <a:r>
              <a:rPr lang="lv-LV" sz="1800" b="1" i="1" dirty="0" err="1"/>
              <a:t>Technology</a:t>
            </a:r>
            <a:r>
              <a:rPr lang="lv-LV" sz="1800" b="1" i="1" dirty="0"/>
              <a:t> </a:t>
            </a:r>
            <a:r>
              <a:rPr lang="lv-LV" sz="1800" b="1" i="1" dirty="0" err="1"/>
              <a:t>GmbH</a:t>
            </a:r>
            <a:endParaRPr lang="lv-LV" sz="1800" b="1" dirty="0"/>
          </a:p>
          <a:p>
            <a:pPr lvl="0">
              <a:lnSpc>
                <a:spcPct val="100000"/>
              </a:lnSpc>
              <a:spcBef>
                <a:spcPts val="1200"/>
              </a:spcBef>
            </a:pPr>
            <a:r>
              <a:rPr lang="lv-LV" sz="1800" dirty="0"/>
              <a:t>Austrijas Dabas resursu un dzīvības zinātņu universitāte, </a:t>
            </a:r>
            <a:br>
              <a:rPr lang="en-US" sz="1800" dirty="0"/>
            </a:br>
            <a:r>
              <a:rPr lang="lv-LV" sz="1800" i="1" dirty="0" err="1"/>
              <a:t>University</a:t>
            </a:r>
            <a:r>
              <a:rPr lang="lv-LV" sz="1800" i="1" dirty="0"/>
              <a:t> </a:t>
            </a:r>
            <a:r>
              <a:rPr lang="lv-LV" sz="1800" i="1" dirty="0" err="1"/>
              <a:t>of</a:t>
            </a:r>
            <a:r>
              <a:rPr lang="lv-LV" sz="1800" i="1" dirty="0"/>
              <a:t> </a:t>
            </a:r>
            <a:r>
              <a:rPr lang="lv-LV" sz="1800" i="1" dirty="0" err="1"/>
              <a:t>Natural</a:t>
            </a:r>
            <a:r>
              <a:rPr lang="lv-LV" sz="1800" i="1" dirty="0"/>
              <a:t> </a:t>
            </a:r>
            <a:r>
              <a:rPr lang="lv-LV" sz="1800" i="1" dirty="0" err="1"/>
              <a:t>Resources</a:t>
            </a:r>
            <a:r>
              <a:rPr lang="lv-LV" sz="1800" i="1" dirty="0"/>
              <a:t> </a:t>
            </a:r>
            <a:r>
              <a:rPr lang="lv-LV" sz="1800" i="1" dirty="0" err="1"/>
              <a:t>and</a:t>
            </a:r>
            <a:r>
              <a:rPr lang="lv-LV" sz="1800" i="1" dirty="0"/>
              <a:t> </a:t>
            </a:r>
            <a:r>
              <a:rPr lang="lv-LV" sz="1800" i="1" dirty="0" err="1"/>
              <a:t>Life</a:t>
            </a:r>
            <a:r>
              <a:rPr lang="lv-LV" sz="1800" i="1" dirty="0"/>
              <a:t> </a:t>
            </a:r>
            <a:r>
              <a:rPr lang="lv-LV" sz="1800" i="1" dirty="0" err="1"/>
              <a:t>Sciences</a:t>
            </a:r>
            <a:r>
              <a:rPr lang="en-US" sz="1800" i="1" dirty="0"/>
              <a:t>, BOKU</a:t>
            </a:r>
            <a:endParaRPr lang="lv-LV" sz="1800" dirty="0"/>
          </a:p>
          <a:p>
            <a:pPr lvl="0">
              <a:lnSpc>
                <a:spcPct val="100000"/>
              </a:lnSpc>
              <a:spcBef>
                <a:spcPts val="1200"/>
              </a:spcBef>
            </a:pPr>
            <a:r>
              <a:rPr lang="lv-LV" sz="1800" dirty="0"/>
              <a:t>Vācijas Aviācijas un kosmosa centrs</a:t>
            </a:r>
            <a:r>
              <a:rPr lang="en-US" sz="1800" dirty="0"/>
              <a:t>, DLR</a:t>
            </a:r>
            <a:br>
              <a:rPr lang="en-US" sz="1800" i="1" dirty="0"/>
            </a:br>
            <a:r>
              <a:rPr lang="lv-LV" sz="1800" i="1" dirty="0" err="1"/>
              <a:t>German</a:t>
            </a:r>
            <a:r>
              <a:rPr lang="lv-LV" sz="1800" i="1" dirty="0"/>
              <a:t> </a:t>
            </a:r>
            <a:r>
              <a:rPr lang="lv-LV" sz="1800" i="1" dirty="0" err="1"/>
              <a:t>Aerospace</a:t>
            </a:r>
            <a:r>
              <a:rPr lang="lv-LV" sz="1800" i="1" dirty="0"/>
              <a:t> </a:t>
            </a:r>
            <a:r>
              <a:rPr lang="lv-LV" sz="1800" i="1" dirty="0" err="1"/>
              <a:t>center</a:t>
            </a:r>
            <a:endParaRPr lang="en-US" sz="1800" dirty="0"/>
          </a:p>
          <a:p>
            <a:pPr lvl="0">
              <a:lnSpc>
                <a:spcPct val="100000"/>
              </a:lnSpc>
              <a:spcBef>
                <a:spcPts val="1200"/>
              </a:spcBef>
            </a:pPr>
            <a:r>
              <a:rPr lang="lv-LV" sz="1800" dirty="0"/>
              <a:t>Lorenz </a:t>
            </a:r>
            <a:r>
              <a:rPr lang="lv-LV" sz="1800" dirty="0" err="1"/>
              <a:t>Consult</a:t>
            </a:r>
            <a:r>
              <a:rPr lang="lv-LV" sz="1800" dirty="0"/>
              <a:t> (FLO)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2C0C3C-54CA-4375-A1BB-573953062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824" y="2180114"/>
            <a:ext cx="1967689" cy="612887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0330B64-587E-413E-B9D3-03126653241D}"/>
              </a:ext>
            </a:extLst>
          </p:cNvPr>
          <p:cNvSpPr txBox="1">
            <a:spLocks/>
          </p:cNvSpPr>
          <p:nvPr/>
        </p:nvSpPr>
        <p:spPr>
          <a:xfrm>
            <a:off x="5332062" y="1635144"/>
            <a:ext cx="3661862" cy="4447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v-LV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Londonas Ekonomikas un politikas zinātnes skola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lv-LV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London </a:t>
            </a:r>
            <a:r>
              <a:rPr kumimoji="0" lang="lv-LV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School</a:t>
            </a:r>
            <a:r>
              <a:rPr kumimoji="0" lang="lv-LV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lv-LV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</a:t>
            </a:r>
            <a:r>
              <a:rPr kumimoji="0" lang="lv-LV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lv-LV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Economics</a:t>
            </a:r>
            <a:r>
              <a:rPr kumimoji="0" lang="lv-LV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lv-LV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</a:t>
            </a:r>
            <a:r>
              <a:rPr kumimoji="0" lang="lv-LV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lv-LV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Political</a:t>
            </a:r>
            <a:r>
              <a:rPr kumimoji="0" lang="lv-LV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lv-LV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Science</a:t>
            </a:r>
            <a:r>
              <a:rPr kumimoji="0" lang="lv-LV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LSE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v-LV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Norvēģijas Transporta ekonomikas institūts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TOI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lv-LV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Institute</a:t>
            </a:r>
            <a:r>
              <a:rPr kumimoji="0" lang="lv-LV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lv-LV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</a:t>
            </a:r>
            <a:r>
              <a:rPr kumimoji="0" lang="lv-LV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Transport </a:t>
            </a:r>
            <a:r>
              <a:rPr kumimoji="0" lang="lv-LV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Economics</a:t>
            </a:r>
            <a:endParaRPr kumimoji="0" lang="lv-LV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v-LV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Latvijas </a:t>
            </a:r>
            <a:r>
              <a:rPr kumimoji="0" lang="lv-LV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Biozinātņu</a:t>
            </a:r>
            <a:r>
              <a:rPr kumimoji="0" lang="lv-LV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un tehnoloģiju universitāte (LBTU)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Latvia University of Life Sciences and Technologies </a:t>
            </a:r>
            <a:endParaRPr kumimoji="0" lang="lv-LV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v-LV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Latvijas Universitāte (LU)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University of Latvia</a:t>
            </a:r>
            <a:endParaRPr kumimoji="0" lang="lv-LV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FA45A55-8B74-464B-8ED7-7575D1B4A8D5}"/>
              </a:ext>
            </a:extLst>
          </p:cNvPr>
          <p:cNvSpPr txBox="1">
            <a:spLocks/>
          </p:cNvSpPr>
          <p:nvPr/>
        </p:nvSpPr>
        <p:spPr>
          <a:xfrm>
            <a:off x="178933" y="6111968"/>
            <a:ext cx="11732646" cy="5682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Dažādu valstu un pašvaldību uzņēmumi, t.sk. </a:t>
            </a: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Jelgavas </a:t>
            </a:r>
            <a:r>
              <a:rPr kumimoji="0" lang="lv-LV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valstspilsētas</a:t>
            </a: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pašvaldība </a:t>
            </a: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 </a:t>
            </a:r>
            <a:b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Latvijas Mobilais Telefons, SIA</a:t>
            </a: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522B5B-1388-457A-ACA2-D750A0FD2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467" y="3042010"/>
            <a:ext cx="1316334" cy="11857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071EDA-5679-45CF-97B8-1C8318F450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5293" y="4407828"/>
            <a:ext cx="2375063" cy="8965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8E0042-BAB7-486A-A1B1-FA70EAEA03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6700" y="1994097"/>
            <a:ext cx="2615281" cy="9450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E96ECB-6A24-4182-B339-BA513C5EB7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1986" y="3205651"/>
            <a:ext cx="3141467" cy="5803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348601-8E83-4A85-BBAC-3F8B368FA2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801" y="4036112"/>
            <a:ext cx="2164717" cy="1146870"/>
          </a:xfrm>
          <a:prstGeom prst="rect">
            <a:avLst/>
          </a:prstGeom>
        </p:spPr>
      </p:pic>
      <p:pic>
        <p:nvPicPr>
          <p:cNvPr id="17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64FA7A81-3FF9-4F8D-9788-781CAAD0BF3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767" y="5264699"/>
            <a:ext cx="1785286" cy="66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96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BFAF15-9688-024C-8EF9-A09EE22F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1" y="294538"/>
            <a:ext cx="10444590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lv-LV" sz="4000" dirty="0">
                <a:solidFill>
                  <a:srgbClr val="FFFFFF"/>
                </a:solidFill>
                <a:latin typeface="Montserrat" pitchFamily="2" charset="77"/>
              </a:rPr>
              <a:t>Projekta sadarbības partneri</a:t>
            </a:r>
            <a:endParaRPr lang="en-US" sz="4000" dirty="0">
              <a:solidFill>
                <a:srgbClr val="FFFFFF"/>
              </a:solidFill>
              <a:latin typeface="Montserrat" pitchFamily="2" charset="77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E45042B-76F3-4AD5-B74B-7E0E007BE5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4724" y="1885279"/>
            <a:ext cx="5750532" cy="4447807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GB" dirty="0"/>
              <a:t>CMC Centre for Mobility Change (Austria)</a:t>
            </a:r>
          </a:p>
          <a:p>
            <a:pPr>
              <a:lnSpc>
                <a:spcPct val="100000"/>
              </a:lnSpc>
            </a:pPr>
            <a:r>
              <a:rPr lang="en-GB" dirty="0"/>
              <a:t> </a:t>
            </a:r>
            <a:r>
              <a:rPr lang="en-GB" dirty="0" err="1"/>
              <a:t>aspern.mobil</a:t>
            </a:r>
            <a:r>
              <a:rPr lang="en-GB" dirty="0"/>
              <a:t> LAB (Austria)</a:t>
            </a:r>
          </a:p>
          <a:p>
            <a:pPr>
              <a:lnSpc>
                <a:spcPct val="100000"/>
              </a:lnSpc>
            </a:pPr>
            <a:r>
              <a:rPr lang="en-GB" dirty="0"/>
              <a:t>University of St. Gallen, Inst. for Customer Insight (Switzerland)	</a:t>
            </a:r>
          </a:p>
          <a:p>
            <a:pPr>
              <a:lnSpc>
                <a:spcPct val="100000"/>
              </a:lnSpc>
            </a:pPr>
            <a:r>
              <a:rPr lang="en-GB" dirty="0" err="1"/>
              <a:t>PlanSinn</a:t>
            </a:r>
            <a:r>
              <a:rPr lang="en-GB" dirty="0"/>
              <a:t> </a:t>
            </a:r>
            <a:r>
              <a:rPr lang="en-GB" dirty="0" err="1"/>
              <a:t>Planung</a:t>
            </a:r>
            <a:r>
              <a:rPr lang="en-GB" dirty="0"/>
              <a:t> und </a:t>
            </a:r>
            <a:r>
              <a:rPr lang="en-GB" dirty="0" err="1"/>
              <a:t>Kommunikation</a:t>
            </a:r>
            <a:r>
              <a:rPr lang="en-GB" dirty="0"/>
              <a:t> GmbH (Austria)</a:t>
            </a:r>
          </a:p>
          <a:p>
            <a:pPr>
              <a:lnSpc>
                <a:spcPct val="100000"/>
              </a:lnSpc>
            </a:pPr>
            <a:r>
              <a:rPr lang="en-GB" dirty="0"/>
              <a:t>WISTA Management GmbH (Germany)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D29F2A2-5BF1-4E2E-B801-B3F09A18C1D0}"/>
              </a:ext>
            </a:extLst>
          </p:cNvPr>
          <p:cNvSpPr txBox="1">
            <a:spLocks/>
          </p:cNvSpPr>
          <p:nvPr/>
        </p:nvSpPr>
        <p:spPr>
          <a:xfrm>
            <a:off x="5566787" y="1891968"/>
            <a:ext cx="6182583" cy="44478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Jelgava City Council (Latvia)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Latvian Mobile Telephone Ltd. (Latvia)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Transport for London 	(UK)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Sarpsborg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Municipality (Norway)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Drei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Hutchison GmbH (Austria)	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Bezirk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Neubau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(District 7 of Vienna) (Austria)	</a:t>
            </a:r>
          </a:p>
        </p:txBody>
      </p:sp>
    </p:spTree>
    <p:extLst>
      <p:ext uri="{BB962C8B-B14F-4D97-AF65-F5344CB8AC3E}">
        <p14:creationId xmlns:p14="http://schemas.microsoft.com/office/powerpoint/2010/main" val="1529620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BFAF15-9688-024C-8EF9-A09EE22F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294538"/>
            <a:ext cx="10353150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 sz="3600" dirty="0">
                <a:solidFill>
                  <a:srgbClr val="FFFFFF"/>
                </a:solidFill>
              </a:rPr>
              <a:t>Definēt mērķa CO2 apjomu (kg/nedēļā/uz iedzīvotāju)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F11CBE-F7AF-9897-E4F3-2E4A42BC1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78" y="1843101"/>
            <a:ext cx="5576440" cy="4671492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BC293CC3-4C11-8E5B-D7F7-5B0110AEE15E}"/>
              </a:ext>
            </a:extLst>
          </p:cNvPr>
          <p:cNvSpPr/>
          <p:nvPr/>
        </p:nvSpPr>
        <p:spPr>
          <a:xfrm>
            <a:off x="5848214" y="5035198"/>
            <a:ext cx="891126" cy="4191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47C2AA-F031-E380-359E-A80CAFFC3EC4}"/>
              </a:ext>
            </a:extLst>
          </p:cNvPr>
          <p:cNvSpPr txBox="1"/>
          <p:nvPr/>
        </p:nvSpPr>
        <p:spPr>
          <a:xfrm>
            <a:off x="6899402" y="4958102"/>
            <a:ext cx="452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2030. Gadā 91000 tonnas gadā =&gt; 32 kg/nedēļā uz iedzīvotāju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FAA2D2-B953-1456-CBFF-905DB6528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8213" y="1742272"/>
            <a:ext cx="3056753" cy="26671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D5421B-C3BC-48B4-0D0F-A1C1DB3B5274}"/>
              </a:ext>
            </a:extLst>
          </p:cNvPr>
          <p:cNvSpPr txBox="1"/>
          <p:nvPr/>
        </p:nvSpPr>
        <p:spPr>
          <a:xfrm>
            <a:off x="8835169" y="2360047"/>
            <a:ext cx="2311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Projekta kontekstā tiek pieņemts kā mērķa rādītājs 16 kg/ nedēļā</a:t>
            </a:r>
            <a:endParaRPr lang="en-GB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E32A4D2-A5D3-F1DB-C594-F4915883072E}"/>
              </a:ext>
            </a:extLst>
          </p:cNvPr>
          <p:cNvSpPr/>
          <p:nvPr/>
        </p:nvSpPr>
        <p:spPr>
          <a:xfrm>
            <a:off x="3889230" y="5050522"/>
            <a:ext cx="1754388" cy="496838"/>
          </a:xfrm>
          <a:prstGeom prst="roundRect">
            <a:avLst/>
          </a:prstGeom>
          <a:noFill/>
          <a:ln w="22225">
            <a:solidFill>
              <a:srgbClr val="FF0000"/>
            </a:solidFill>
          </a:ln>
          <a:effectLst>
            <a:outerShdw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C85E0C-8E8D-4B29-2E1D-547CF8A50DDB}"/>
              </a:ext>
            </a:extLst>
          </p:cNvPr>
          <p:cNvSpPr txBox="1"/>
          <p:nvPr/>
        </p:nvSpPr>
        <p:spPr>
          <a:xfrm>
            <a:off x="5865400" y="5754568"/>
            <a:ext cx="6326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i="1" dirty="0"/>
              <a:t>Sods ap 50 EUR gadā uz vienu iedzīvotāju. Kopā 2.5M </a:t>
            </a:r>
          </a:p>
          <a:p>
            <a:r>
              <a:rPr lang="lv-LV" i="1" dirty="0"/>
              <a:t>Ja neko nemaina tad sods 3-3.5M gadā. 70 EUR par iedzīvotāju gadā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448336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BFAF15-9688-024C-8EF9-A09EE22F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294538"/>
            <a:ext cx="10353150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 sz="3600" dirty="0">
                <a:solidFill>
                  <a:srgbClr val="FFFFFF"/>
                </a:solidFill>
              </a:rPr>
              <a:t>Definēt minimālo CO2 apjomu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9FF8F0-FDAB-8F33-B26C-71C566AFD711}"/>
              </a:ext>
            </a:extLst>
          </p:cNvPr>
          <p:cNvSpPr txBox="1"/>
          <p:nvPr/>
        </p:nvSpPr>
        <p:spPr>
          <a:xfrm>
            <a:off x="459350" y="1622745"/>
            <a:ext cx="117326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4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Pētniecības jautājums</a:t>
            </a:r>
            <a:r>
              <a:rPr lang="en-US" sz="24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r>
              <a:rPr lang="lv-LV" sz="2400" b="1" dirty="0">
                <a:solidFill>
                  <a:srgbClr val="000000"/>
                </a:solidFill>
                <a:latin typeface="Arial" panose="020B0604020202020204" pitchFamily="34" charset="0"/>
              </a:rPr>
              <a:t>No kāda CO2 izmešu apjoma cilvēks nevar atteikties</a:t>
            </a:r>
            <a:endParaRPr lang="en-US" sz="2400" b="1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lv-LV" sz="2400" b="1" dirty="0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  <a:r>
              <a:rPr lang="lv-LV" sz="24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erobežojumi</a:t>
            </a:r>
            <a:endParaRPr lang="en-GB" sz="2400" b="1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lv-LV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Cilvēki apmeklē noteiktu skaitu interešu punktu (vietu)</a:t>
            </a:r>
            <a:endParaRPr lang="en-US" sz="2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lv-LV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Identificējam vietu tipu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r>
              <a:rPr lang="lv-LV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darbs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lv-LV" sz="2400" dirty="0">
                <a:solidFill>
                  <a:srgbClr val="000000"/>
                </a:solidFill>
                <a:latin typeface="Arial" panose="020B0604020202020204" pitchFamily="34" charset="0"/>
              </a:rPr>
              <a:t>izglītība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lv-LV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iepirkšanās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lv-LV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izklaide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lv-LV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uzdevumi</a:t>
            </a:r>
            <a:endParaRPr lang="en-US" sz="2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lv-LV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Sasniedzamība tiek aprēķināta ar jebkuru transporta veidu, kamēr tas nepārsniedz 15 minūtes</a:t>
            </a:r>
            <a:endParaRPr lang="en-US" sz="2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lv-LV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Secība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r>
              <a:rPr lang="lv-LV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kājām, velosipēds, sabiedriskais transports, motorizēts privātais transports</a:t>
            </a:r>
            <a:endParaRPr lang="en-US" sz="2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lv-LV" sz="2400" dirty="0">
                <a:solidFill>
                  <a:srgbClr val="000000"/>
                </a:solidFill>
                <a:latin typeface="Arial" panose="020B0604020202020204" pitchFamily="34" charset="0"/>
              </a:rPr>
              <a:t>L</a:t>
            </a:r>
            <a:r>
              <a:rPr lang="lv-LV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ietojam CO2 apjomu, kas nepieciešamas, lai sasniegtu šos punktus</a:t>
            </a:r>
            <a:r>
              <a:rPr lang="en-GB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2 </a:t>
            </a:r>
            <a:endParaRPr lang="en-GB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627EFEE-BE37-1952-23C4-7271C89399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244033"/>
              </p:ext>
            </p:extLst>
          </p:nvPr>
        </p:nvGraphicFramePr>
        <p:xfrm>
          <a:off x="1219199" y="5306230"/>
          <a:ext cx="8717586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2931">
                  <a:extLst>
                    <a:ext uri="{9D8B030D-6E8A-4147-A177-3AD203B41FA5}">
                      <a16:colId xmlns:a16="http://schemas.microsoft.com/office/drawing/2014/main" val="888470263"/>
                    </a:ext>
                  </a:extLst>
                </a:gridCol>
                <a:gridCol w="1452931">
                  <a:extLst>
                    <a:ext uri="{9D8B030D-6E8A-4147-A177-3AD203B41FA5}">
                      <a16:colId xmlns:a16="http://schemas.microsoft.com/office/drawing/2014/main" val="2582282112"/>
                    </a:ext>
                  </a:extLst>
                </a:gridCol>
                <a:gridCol w="1452931">
                  <a:extLst>
                    <a:ext uri="{9D8B030D-6E8A-4147-A177-3AD203B41FA5}">
                      <a16:colId xmlns:a16="http://schemas.microsoft.com/office/drawing/2014/main" val="2766318032"/>
                    </a:ext>
                  </a:extLst>
                </a:gridCol>
                <a:gridCol w="1452931">
                  <a:extLst>
                    <a:ext uri="{9D8B030D-6E8A-4147-A177-3AD203B41FA5}">
                      <a16:colId xmlns:a16="http://schemas.microsoft.com/office/drawing/2014/main" val="2896734686"/>
                    </a:ext>
                  </a:extLst>
                </a:gridCol>
                <a:gridCol w="1452931">
                  <a:extLst>
                    <a:ext uri="{9D8B030D-6E8A-4147-A177-3AD203B41FA5}">
                      <a16:colId xmlns:a16="http://schemas.microsoft.com/office/drawing/2014/main" val="3249008525"/>
                    </a:ext>
                  </a:extLst>
                </a:gridCol>
                <a:gridCol w="1452931">
                  <a:extLst>
                    <a:ext uri="{9D8B030D-6E8A-4147-A177-3AD203B41FA5}">
                      <a16:colId xmlns:a16="http://schemas.microsoft.com/office/drawing/2014/main" val="2766210989"/>
                    </a:ext>
                  </a:extLst>
                </a:gridCol>
              </a:tblGrid>
              <a:tr h="340841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Darbs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Iglītība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Iepirkšanās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Izklaide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Pakalpojumi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0285951"/>
                  </a:ext>
                </a:extLst>
              </a:tr>
              <a:tr h="840430">
                <a:tc>
                  <a:txBody>
                    <a:bodyPr/>
                    <a:lstStyle/>
                    <a:p>
                      <a:r>
                        <a:rPr lang="lv-LV" dirty="0"/>
                        <a:t>Sasniedzamo interešu punktu skaits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1000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30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10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27252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28333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4132</TotalTime>
  <Words>1125</Words>
  <Application>Microsoft Office PowerPoint</Application>
  <PresentationFormat>Widescreen</PresentationFormat>
  <Paragraphs>150</Paragraphs>
  <Slides>25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맑은 고딕</vt:lpstr>
      <vt:lpstr>Arial</vt:lpstr>
      <vt:lpstr>Calibri</vt:lpstr>
      <vt:lpstr>Calibri Light</vt:lpstr>
      <vt:lpstr>Montserrat</vt:lpstr>
      <vt:lpstr>Poppins</vt:lpstr>
      <vt:lpstr>Times New Roman</vt:lpstr>
      <vt:lpstr>Office Theme</vt:lpstr>
      <vt:lpstr>Modelēšanas nozīme klimata mērķu sasniegšanā  Prof. Dr. Gundars Bērziņš 26.01.2024</vt:lpstr>
      <vt:lpstr>PowerPoint Presentation</vt:lpstr>
      <vt:lpstr>PowerPoint Presentation</vt:lpstr>
      <vt:lpstr>PowerPoint Presentation</vt:lpstr>
      <vt:lpstr>Kā tulkot klimata mērķus pašvaldībām?</vt:lpstr>
      <vt:lpstr>Projekta konsorcija dalībnieki</vt:lpstr>
      <vt:lpstr>Projekta sadarbības partneri</vt:lpstr>
      <vt:lpstr>Definēt mērķa CO2 apjomu (kg/nedēļā/uz iedzīvotāju)</vt:lpstr>
      <vt:lpstr>Definēt minimālo CO2 apjomu</vt:lpstr>
      <vt:lpstr>Minimālais CO2 budžets g/nedēļā pēc transporta veida</vt:lpstr>
      <vt:lpstr>Vidējais ceļošanas laiks, lai nokļūtu līdz noteiktiem interešu vietām (15 minūtes pilsēta)</vt:lpstr>
      <vt:lpstr>CO2 ar Park&amp;Ride</vt:lpstr>
      <vt:lpstr>Ceļošanas laiks ar Park&amp;Ride</vt:lpstr>
      <vt:lpstr>Mobilitātes rīka izmantošanas iespējas plānošanā un komunikācijā</vt:lpstr>
      <vt:lpstr>PowerPoint Presentation</vt:lpstr>
      <vt:lpstr>PowerPoint Presentation</vt:lpstr>
      <vt:lpstr>Rīcībpolitikas virzieni transporta nozarē </vt:lpstr>
      <vt:lpstr>Individual Mobility Budgets as a Foundation for Social and Ethical Carbon Reduction (MyFairShare) Horizon 2020 JPI Urban Europe ERA-NET Cofund Urban Accessibility and Connectivity (ENUAC) project</vt:lpstr>
      <vt:lpstr>Individual Mobility Budgets as a Foundation for Social and Ethical Carbon Reduction (MyFairShare) Horizon 2020 JPI Urban Europe ERA-NET Cofund Urban Accessibility and Connectivity (ENUAC) project</vt:lpstr>
      <vt:lpstr>PowerPoint Presentation</vt:lpstr>
      <vt:lpstr>PowerPoint Presentation</vt:lpstr>
      <vt:lpstr>PowerPoint Presentation</vt:lpstr>
      <vt:lpstr>CO2 emisijas, kas nepieciešamas dažādām iedzīvotāju grupām</vt:lpstr>
      <vt:lpstr>Individual Mobility Budgets as a Foundation for Social and Ethical Carbon Reduction (MyFairShare) Horizon 2020 JPI Urban Europe ERA-NET Cofund Urban Accessibility and Connectivity (ENUAC) project</vt:lpstr>
      <vt:lpstr>#LaBiTeU / #Good4You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T2.3 Synthesis of mobility patterns and accessibility data</dc:title>
  <dc:creator>Irina Arhipova</dc:creator>
  <cp:lastModifiedBy>Irina Arhipova</cp:lastModifiedBy>
  <cp:revision>193</cp:revision>
  <dcterms:created xsi:type="dcterms:W3CDTF">2021-07-09T05:52:08Z</dcterms:created>
  <dcterms:modified xsi:type="dcterms:W3CDTF">2024-01-25T06:51:31Z</dcterms:modified>
</cp:coreProperties>
</file>